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07" r:id="rId2"/>
    <p:sldId id="334" r:id="rId3"/>
    <p:sldId id="346" r:id="rId4"/>
    <p:sldId id="345" r:id="rId5"/>
    <p:sldId id="344" r:id="rId6"/>
    <p:sldId id="343" r:id="rId7"/>
    <p:sldId id="342" r:id="rId8"/>
    <p:sldId id="341" r:id="rId9"/>
    <p:sldId id="338" r:id="rId10"/>
    <p:sldId id="339" r:id="rId11"/>
    <p:sldId id="337" r:id="rId12"/>
    <p:sldId id="32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Arial" charset="0"/>
        <a:ea typeface="新細明體" charset="0"/>
        <a:cs typeface="新細明體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Arial" charset="0"/>
        <a:ea typeface="新細明體" charset="0"/>
        <a:cs typeface="新細明體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Arial" charset="0"/>
        <a:ea typeface="新細明體" charset="0"/>
        <a:cs typeface="新細明體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Arial" charset="0"/>
        <a:ea typeface="新細明體" charset="0"/>
        <a:cs typeface="新細明體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rgbClr val="000000"/>
        </a:solidFill>
        <a:latin typeface="Arial" charset="0"/>
        <a:ea typeface="新細明體" charset="0"/>
        <a:cs typeface="新細明體" charset="0"/>
        <a:sym typeface="Arial" charset="0"/>
      </a:defRPr>
    </a:lvl5pPr>
    <a:lvl6pPr marL="2286000" algn="l" defTabSz="457200" rtl="0" eaLnBrk="1" latinLnBrk="0" hangingPunct="1">
      <a:defRPr kumimoji="1" b="1" kern="1200">
        <a:solidFill>
          <a:srgbClr val="000000"/>
        </a:solidFill>
        <a:latin typeface="Arial" charset="0"/>
        <a:ea typeface="新細明體" charset="0"/>
        <a:cs typeface="新細明體" charset="0"/>
        <a:sym typeface="Arial" charset="0"/>
      </a:defRPr>
    </a:lvl6pPr>
    <a:lvl7pPr marL="2743200" algn="l" defTabSz="457200" rtl="0" eaLnBrk="1" latinLnBrk="0" hangingPunct="1">
      <a:defRPr kumimoji="1" b="1" kern="1200">
        <a:solidFill>
          <a:srgbClr val="000000"/>
        </a:solidFill>
        <a:latin typeface="Arial" charset="0"/>
        <a:ea typeface="新細明體" charset="0"/>
        <a:cs typeface="新細明體" charset="0"/>
        <a:sym typeface="Arial" charset="0"/>
      </a:defRPr>
    </a:lvl7pPr>
    <a:lvl8pPr marL="3200400" algn="l" defTabSz="457200" rtl="0" eaLnBrk="1" latinLnBrk="0" hangingPunct="1">
      <a:defRPr kumimoji="1" b="1" kern="1200">
        <a:solidFill>
          <a:srgbClr val="000000"/>
        </a:solidFill>
        <a:latin typeface="Arial" charset="0"/>
        <a:ea typeface="新細明體" charset="0"/>
        <a:cs typeface="新細明體" charset="0"/>
        <a:sym typeface="Arial" charset="0"/>
      </a:defRPr>
    </a:lvl8pPr>
    <a:lvl9pPr marL="3657600" algn="l" defTabSz="457200" rtl="0" eaLnBrk="1" latinLnBrk="0" hangingPunct="1">
      <a:defRPr kumimoji="1" b="1" kern="1200">
        <a:solidFill>
          <a:srgbClr val="000000"/>
        </a:solidFill>
        <a:latin typeface="Arial" charset="0"/>
        <a:ea typeface="新細明體" charset="0"/>
        <a:cs typeface="新細明體" charset="0"/>
        <a:sym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陳小罰" initials="陳小罰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FFFF00"/>
    <a:srgbClr val="333399"/>
    <a:srgbClr val="0099FF"/>
    <a:srgbClr val="0033CC"/>
    <a:srgbClr val="000099"/>
    <a:srgbClr val="FFFFCC"/>
    <a:srgbClr val="F8E7F0"/>
    <a:srgbClr val="EBF5F5"/>
    <a:srgbClr val="F5F5F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517" autoAdjust="0"/>
    <p:restoredTop sz="96548" autoAdjust="0"/>
  </p:normalViewPr>
  <p:slideViewPr>
    <p:cSldViewPr>
      <p:cViewPr>
        <p:scale>
          <a:sx n="66" d="100"/>
          <a:sy n="66" d="100"/>
        </p:scale>
        <p:origin x="-1206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notesViewPr>
    <p:cSldViewPr>
      <p:cViewPr varScale="1">
        <p:scale>
          <a:sx n="54" d="100"/>
          <a:sy n="54" d="100"/>
        </p:scale>
        <p:origin x="-291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CE60D4-D358-0F4E-9D1B-C06C2C25FEE9}" type="datetimeFigureOut">
              <a:rPr lang="zh-TW" altLang="en-US"/>
              <a:pPr/>
              <a:t>2017/7/24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1245B3C-2229-634E-B9B8-991E3460680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701176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 b="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/>
            </a:lvl1pPr>
          </a:lstStyle>
          <a:p>
            <a:fld id="{F4EB7642-3362-084C-B059-E1944F90C112}" type="datetimeFigureOut">
              <a:rPr lang="zh-TW" altLang="en-US"/>
              <a:pPr/>
              <a:t>2017/7/24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 b="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/>
            </a:lvl1pPr>
          </a:lstStyle>
          <a:p>
            <a:fld id="{486CD3D2-163C-6348-9714-33DDAEE3BB1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5197564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="1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微軟正黑體" pitchFamily="34" charset="-120"/>
                <a:ea typeface="微軟正黑體" pitchFamily="34" charset="-12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</p:spTree>
    <p:extLst>
      <p:ext uri="{BB962C8B-B14F-4D97-AF65-F5344CB8AC3E}">
        <p14:creationId xmlns:p14="http://schemas.microsoft.com/office/powerpoint/2010/main" xmlns="" val="179763752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Lnik_R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888" y="836712"/>
            <a:ext cx="8504237" cy="3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ICP DAS_logo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844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686596" cy="689992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F530792-F1BB-9143-8308-2B792D3C1A2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14549134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Lnik_R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13" y="836712"/>
            <a:ext cx="8504237" cy="3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CP DAS_logo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42" y="44624"/>
            <a:ext cx="844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5090338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微軟正黑體" pitchFamily="34" charset="-120"/>
                <a:ea typeface="微軟正黑體" pitchFamily="34" charset="-120"/>
              </a:defRPr>
            </a:lvl1pPr>
            <a:lvl2pPr>
              <a:defRPr sz="2400">
                <a:latin typeface="微軟正黑體" pitchFamily="34" charset="-120"/>
                <a:ea typeface="微軟正黑體" pitchFamily="34" charset="-120"/>
              </a:defRPr>
            </a:lvl2pPr>
            <a:lvl3pPr>
              <a:defRPr>
                <a:latin typeface="微軟正黑體" pitchFamily="34" charset="-120"/>
                <a:ea typeface="微軟正黑體" pitchFamily="34" charset="-120"/>
              </a:defRPr>
            </a:lvl3pPr>
            <a:lvl4pPr>
              <a:defRPr>
                <a:latin typeface="微軟正黑體" pitchFamily="34" charset="-120"/>
                <a:ea typeface="微軟正黑體" pitchFamily="34" charset="-120"/>
              </a:defRPr>
            </a:lvl4pPr>
            <a:lvl5pPr>
              <a:defRPr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987424" y="116632"/>
            <a:ext cx="7670771" cy="576064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TW" dirty="0" smtClean="0"/>
              <a:t>Page </a:t>
            </a:r>
            <a:fld id="{89C9C054-1C27-CA47-B010-C368014992A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04941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Lnik_R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5" y="4000500"/>
            <a:ext cx="8504238" cy="3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ICP DAS_logo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42" y="44624"/>
            <a:ext cx="844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14348" y="3143248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1" cap="all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xmlns="" val="3402111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Lnik_R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013" y="836712"/>
            <a:ext cx="8504237" cy="3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CP DAS_logo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844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-24"/>
            <a:ext cx="7715200" cy="76472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07342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微軟正黑體" pitchFamily="34" charset="-120"/>
                <a:ea typeface="微軟正黑體" pitchFamily="34" charset="-120"/>
              </a:defRPr>
            </a:lvl1pPr>
            <a:lvl2pPr>
              <a:defRPr sz="2000">
                <a:latin typeface="微軟正黑體" pitchFamily="34" charset="-120"/>
                <a:ea typeface="微軟正黑體" pitchFamily="34" charset="-120"/>
              </a:defRPr>
            </a:lvl2pPr>
            <a:lvl3pPr>
              <a:defRPr sz="2000">
                <a:latin typeface="微軟正黑體" pitchFamily="34" charset="-120"/>
                <a:ea typeface="微軟正黑體" pitchFamily="34" charset="-120"/>
              </a:defRPr>
            </a:lvl3pPr>
            <a:lvl4pPr>
              <a:defRPr sz="1800">
                <a:latin typeface="微軟正黑體" pitchFamily="34" charset="-120"/>
                <a:ea typeface="微軟正黑體" pitchFamily="34" charset="-120"/>
              </a:defRPr>
            </a:lvl4pPr>
            <a:lvl5pPr>
              <a:defRPr sz="1800">
                <a:latin typeface="微軟正黑體" pitchFamily="34" charset="-120"/>
                <a:ea typeface="微軟正黑體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038600" cy="5073427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微軟正黑體" pitchFamily="34" charset="-120"/>
                <a:ea typeface="微軟正黑體" pitchFamily="34" charset="-120"/>
              </a:defRPr>
            </a:lvl1pPr>
            <a:lvl2pPr>
              <a:defRPr sz="2000">
                <a:latin typeface="微軟正黑體" pitchFamily="34" charset="-120"/>
                <a:ea typeface="微軟正黑體" pitchFamily="34" charset="-120"/>
              </a:defRPr>
            </a:lvl2pPr>
            <a:lvl3pPr>
              <a:defRPr sz="2000">
                <a:latin typeface="微軟正黑體" pitchFamily="34" charset="-120"/>
                <a:ea typeface="微軟正黑體" pitchFamily="34" charset="-120"/>
              </a:defRPr>
            </a:lvl3pPr>
            <a:lvl4pPr>
              <a:defRPr sz="1800">
                <a:latin typeface="微軟正黑體" pitchFamily="34" charset="-120"/>
                <a:ea typeface="微軟正黑體" pitchFamily="34" charset="-120"/>
              </a:defRPr>
            </a:lvl4pPr>
            <a:lvl5pPr>
              <a:defRPr sz="1800">
                <a:latin typeface="微軟正黑體" pitchFamily="34" charset="-120"/>
                <a:ea typeface="微軟正黑體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D2CF675-4A86-564A-BD70-59C378BF31D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5021789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ICP DAS_logo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844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7E867AE-32B2-1E46-B782-352CEF0770D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40005457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ottom_R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56375"/>
            <a:ext cx="91440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5789613" y="6542088"/>
            <a:ext cx="33194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400">
                <a:solidFill>
                  <a:schemeClr val="bg1"/>
                </a:solidFill>
                <a:ea typeface="新細明體" pitchFamily="18" charset="-120"/>
                <a:cs typeface="+mn-cs"/>
              </a:rPr>
              <a:t>ICP DAS Co., LTD.   www.icpdas.com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>
          <a:xfrm>
            <a:off x="0" y="6500813"/>
            <a:ext cx="11334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4D12A8A-4128-1549-8F3F-B1F786F78CE9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70" r:id="rId6"/>
  </p:sldLayoutIdLst>
  <p:transition/>
  <p:hf hdr="0" ftr="0" dt="0"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標楷體" charset="0"/>
          <a:sym typeface="Arial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標楷體" pitchFamily="65" charset="-120"/>
          <a:cs typeface="標楷體" charset="0"/>
          <a:sym typeface="Arial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標楷體" pitchFamily="65" charset="-120"/>
          <a:cs typeface="標楷體" charset="0"/>
          <a:sym typeface="Arial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標楷體" pitchFamily="65" charset="-120"/>
          <a:cs typeface="標楷體" charset="0"/>
          <a:sym typeface="Arial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標楷體" pitchFamily="65" charset="-120"/>
          <a:cs typeface="標楷體" charset="0"/>
          <a:sym typeface="Arial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sym typeface="Arial" charset="0"/>
        </a:defRPr>
      </a:lvl9pPr>
    </p:titleStyle>
    <p:bodyStyle>
      <a:lvl1pPr marL="382588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標楷體" charset="0"/>
          <a:sym typeface="Arial" charset="0"/>
        </a:defRPr>
      </a:lvl1pPr>
      <a:lvl2pPr marL="782638" indent="-28575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標楷體" pitchFamily="65" charset="-120"/>
          <a:cs typeface="標楷體" charset="0"/>
          <a:sym typeface="Arial" charset="0"/>
        </a:defRPr>
      </a:lvl2pPr>
      <a:lvl3pPr marL="1182688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標楷體" pitchFamily="65" charset="-120"/>
          <a:cs typeface="標楷體" charset="0"/>
          <a:sym typeface="Arial" charset="0"/>
        </a:defRPr>
      </a:lvl3pPr>
      <a:lvl4pPr marL="1639888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標楷體" pitchFamily="65" charset="-120"/>
          <a:cs typeface="標楷體" charset="0"/>
          <a:sym typeface="Arial" charset="0"/>
        </a:defRPr>
      </a:lvl4pPr>
      <a:lvl5pPr marL="2097088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標楷體" pitchFamily="65" charset="-120"/>
          <a:cs typeface="標楷體" charset="0"/>
          <a:sym typeface="Arial" charset="0"/>
        </a:defRPr>
      </a:lvl5pPr>
      <a:lvl6pPr marL="2554288" indent="-228600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6pPr>
      <a:lvl7pPr marL="3011488" indent="-228600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7pPr>
      <a:lvl8pPr marL="3468688" indent="-228600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8pPr>
      <a:lvl9pPr marL="3925888" indent="-228600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sym typeface="Arial" charset="0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3"/>
          <p:cNvSpPr>
            <a:spLocks noGrp="1"/>
          </p:cNvSpPr>
          <p:nvPr>
            <p:ph type="ctrTitle"/>
          </p:nvPr>
        </p:nvSpPr>
        <p:spPr bwMode="auto">
          <a:xfrm>
            <a:off x="1331640" y="773112"/>
            <a:ext cx="6980312" cy="12239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39688" eaLnBrk="1" hangingPunct="1"/>
            <a:r>
              <a:rPr lang="en-US" altLang="zh-TW" sz="6000" dirty="0" smtClean="0">
                <a:cs typeface="Times New Roman"/>
              </a:rPr>
              <a:t>Win-GRAF</a:t>
            </a:r>
            <a:endParaRPr lang="zh-TW" altLang="en-US" sz="3200" dirty="0">
              <a:solidFill>
                <a:srgbClr val="0000FF"/>
              </a:solidFill>
              <a:cs typeface="Times New Roman"/>
            </a:endParaRPr>
          </a:p>
        </p:txBody>
      </p:sp>
      <p:sp>
        <p:nvSpPr>
          <p:cNvPr id="9219" name="副標題 5"/>
          <p:cNvSpPr>
            <a:spLocks noGrp="1"/>
          </p:cNvSpPr>
          <p:nvPr>
            <p:ph type="subTitle" idx="1"/>
          </p:nvPr>
        </p:nvSpPr>
        <p:spPr bwMode="auto">
          <a:xfrm>
            <a:off x="2555776" y="4293096"/>
            <a:ext cx="4148897" cy="96284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zh-TW" sz="2400" b="1" dirty="0" smtClean="0">
                <a:cs typeface="Times New Roman"/>
              </a:rPr>
              <a:t>2017/07/24</a:t>
            </a:r>
            <a:endParaRPr lang="zh-TW" altLang="en-US" sz="2400" b="1" dirty="0">
              <a:cs typeface="Times New Roman"/>
            </a:endParaRPr>
          </a:p>
        </p:txBody>
      </p:sp>
      <p:pic>
        <p:nvPicPr>
          <p:cNvPr id="9220" name="Picture 5" descr="ICP DAS_log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213" y="260350"/>
            <a:ext cx="1208087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副標題 5"/>
          <p:cNvSpPr txBox="1">
            <a:spLocks/>
          </p:cNvSpPr>
          <p:nvPr/>
        </p:nvSpPr>
        <p:spPr bwMode="auto">
          <a:xfrm>
            <a:off x="2699792" y="2852936"/>
            <a:ext cx="4148897" cy="96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None/>
              <a:defRPr sz="3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標楷體" charset="0"/>
                <a:sym typeface="Arial" charset="0"/>
              </a:defRPr>
            </a:lvl1pPr>
            <a:lvl2pPr marL="457200" indent="0" algn="ctr" rtl="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Font typeface="Arial" charset="0"/>
              <a:buNone/>
              <a:defRPr sz="2800">
                <a:solidFill>
                  <a:schemeClr val="tx1"/>
                </a:solidFill>
                <a:latin typeface="+mn-lt"/>
                <a:ea typeface="標楷體" pitchFamily="65" charset="-120"/>
                <a:cs typeface="標楷體" charset="0"/>
                <a:sym typeface="Arial" charset="0"/>
              </a:defRPr>
            </a:lvl2pPr>
            <a:lvl3pPr marL="914400" indent="0" algn="ctr" rtl="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Font typeface="Arial" charset="0"/>
              <a:buNone/>
              <a:defRPr sz="2400">
                <a:solidFill>
                  <a:schemeClr val="tx1"/>
                </a:solidFill>
                <a:latin typeface="+mn-lt"/>
                <a:ea typeface="標楷體" pitchFamily="65" charset="-120"/>
                <a:cs typeface="標楷體" charset="0"/>
                <a:sym typeface="Arial" charset="0"/>
              </a:defRPr>
            </a:lvl3pPr>
            <a:lvl4pPr marL="1371600" indent="0" algn="ctr" rtl="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None/>
              <a:defRPr sz="2000">
                <a:solidFill>
                  <a:schemeClr val="tx1"/>
                </a:solidFill>
                <a:latin typeface="+mn-lt"/>
                <a:ea typeface="標楷體" pitchFamily="65" charset="-120"/>
                <a:cs typeface="標楷體" charset="0"/>
                <a:sym typeface="Arial" charset="0"/>
              </a:defRPr>
            </a:lvl4pPr>
            <a:lvl5pPr marL="1828800" indent="0" algn="ctr" rtl="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None/>
              <a:defRPr sz="2000">
                <a:solidFill>
                  <a:schemeClr val="tx1"/>
                </a:solidFill>
                <a:latin typeface="+mn-lt"/>
                <a:ea typeface="標楷體" pitchFamily="65" charset="-120"/>
                <a:cs typeface="標楷體" charset="0"/>
                <a:sym typeface="Arial" charset="0"/>
              </a:defRPr>
            </a:lvl5pPr>
            <a:lvl6pPr marL="2286000" indent="0" algn="ctr" rtl="0" fontAlgn="base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None/>
              <a:defRPr sz="2000">
                <a:solidFill>
                  <a:schemeClr val="tx1"/>
                </a:solidFill>
                <a:latin typeface="+mn-lt"/>
                <a:sym typeface="Arial" charset="0"/>
              </a:defRPr>
            </a:lvl6pPr>
            <a:lvl7pPr marL="2743200" indent="0" algn="ctr" rtl="0" fontAlgn="base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None/>
              <a:defRPr sz="2000">
                <a:solidFill>
                  <a:schemeClr val="tx1"/>
                </a:solidFill>
                <a:latin typeface="+mn-lt"/>
                <a:sym typeface="Arial" charset="0"/>
              </a:defRPr>
            </a:lvl7pPr>
            <a:lvl8pPr marL="3200400" indent="0" algn="ctr" rtl="0" fontAlgn="base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None/>
              <a:defRPr sz="2000">
                <a:solidFill>
                  <a:schemeClr val="tx1"/>
                </a:solidFill>
                <a:latin typeface="+mn-lt"/>
                <a:sym typeface="Arial" charset="0"/>
              </a:defRPr>
            </a:lvl8pPr>
            <a:lvl9pPr marL="3657600" indent="0" algn="ctr" rtl="0" fontAlgn="base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None/>
              <a:defRPr sz="2000">
                <a:solidFill>
                  <a:schemeClr val="tx1"/>
                </a:solidFill>
                <a:latin typeface="+mn-lt"/>
                <a:sym typeface="Arial" charset="0"/>
              </a:defRPr>
            </a:lvl9pPr>
          </a:lstStyle>
          <a:p>
            <a:pPr eaLnBrk="1" hangingPunct="1"/>
            <a:r>
              <a:rPr kumimoji="0" lang="en-US" altLang="zh-TW" sz="4000" b="1" kern="0" dirty="0" smtClean="0">
                <a:cs typeface="Times New Roman"/>
              </a:rPr>
              <a:t>PAC Platform</a:t>
            </a:r>
            <a:endParaRPr kumimoji="0" lang="zh-TW" altLang="en-US" sz="4000" b="1" kern="0" dirty="0"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altLang="zh-TW" sz="3200" b="1" dirty="0" err="1" smtClean="0">
                <a:latin typeface="+mn-lt"/>
              </a:rPr>
              <a:t>ViewPAC</a:t>
            </a:r>
            <a:r>
              <a:rPr lang="en-US" altLang="zh-TW" sz="3200" b="1" dirty="0" smtClean="0">
                <a:latin typeface="+mn-lt"/>
              </a:rPr>
              <a:t> series</a:t>
            </a:r>
          </a:p>
          <a:p>
            <a:pPr>
              <a:spcBef>
                <a:spcPts val="1200"/>
              </a:spcBef>
            </a:pPr>
            <a:endParaRPr lang="en-US" altLang="zh-TW" sz="3200" b="1" dirty="0" smtClean="0"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en-US" altLang="zh-TW" sz="3200" b="1" dirty="0" err="1" smtClean="0">
                <a:latin typeface="+mn-lt"/>
              </a:rPr>
              <a:t>WinPAC</a:t>
            </a:r>
            <a:r>
              <a:rPr lang="en-US" altLang="zh-TW" sz="3200" b="1" dirty="0" smtClean="0">
                <a:latin typeface="+mn-lt"/>
              </a:rPr>
              <a:t> series</a:t>
            </a:r>
          </a:p>
          <a:p>
            <a:pPr>
              <a:spcBef>
                <a:spcPts val="1200"/>
              </a:spcBef>
            </a:pPr>
            <a:endParaRPr lang="en-US" altLang="zh-TW" sz="3200" b="1" dirty="0" smtClean="0">
              <a:latin typeface="+mn-lt"/>
            </a:endParaRPr>
          </a:p>
          <a:p>
            <a:pPr>
              <a:spcBef>
                <a:spcPts val="1200"/>
              </a:spcBef>
            </a:pPr>
            <a:endParaRPr lang="en-US" altLang="zh-TW" sz="3200" b="1" dirty="0">
              <a:latin typeface="+mn-lt"/>
            </a:endParaRPr>
          </a:p>
          <a:p>
            <a:pPr>
              <a:spcBef>
                <a:spcPts val="1200"/>
              </a:spcBef>
            </a:pPr>
            <a:r>
              <a:rPr lang="en-US" altLang="zh-TW" sz="3200" b="1" dirty="0" smtClean="0">
                <a:latin typeface="+mn-lt"/>
              </a:rPr>
              <a:t>XP-8000 </a:t>
            </a:r>
            <a:r>
              <a:rPr lang="en-US" altLang="zh-TW" sz="3200" b="1" dirty="0" smtClean="0">
                <a:latin typeface="+mn-lt"/>
              </a:rPr>
              <a:t>series</a:t>
            </a:r>
          </a:p>
          <a:p>
            <a:pPr>
              <a:spcBef>
                <a:spcPts val="1200"/>
              </a:spcBef>
            </a:pPr>
            <a:endParaRPr lang="en-US" altLang="zh-TW" sz="3200" b="1" dirty="0">
              <a:latin typeface="+mn-lt"/>
            </a:endParaRPr>
          </a:p>
          <a:p>
            <a:pPr>
              <a:spcBef>
                <a:spcPts val="1200"/>
              </a:spcBef>
            </a:pPr>
            <a:r>
              <a:rPr lang="en-US" altLang="zh-TW" sz="3200" b="1" dirty="0" smtClean="0">
                <a:latin typeface="+mn-lt"/>
              </a:rPr>
              <a:t>WP-9000 series</a:t>
            </a:r>
          </a:p>
          <a:p>
            <a:endParaRPr lang="en-US" altLang="zh-TW" sz="3200" b="1" dirty="0">
              <a:latin typeface="+mn-lt"/>
            </a:endParaRPr>
          </a:p>
          <a:p>
            <a:endParaRPr lang="en-US" altLang="zh-TW" sz="3200" b="1" dirty="0" smtClean="0">
              <a:latin typeface="+mn-lt"/>
            </a:endParaRPr>
          </a:p>
          <a:p>
            <a:endParaRPr lang="en-US" altLang="zh-TW" sz="3200" b="1" dirty="0">
              <a:latin typeface="+mn-lt"/>
            </a:endParaRPr>
          </a:p>
          <a:p>
            <a:endParaRPr lang="zh-TW" altLang="en-US" sz="3200" b="1" dirty="0">
              <a:latin typeface="+mn-lt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87423" y="116632"/>
            <a:ext cx="7560000" cy="576064"/>
          </a:xfrm>
        </p:spPr>
        <p:txBody>
          <a:bodyPr/>
          <a:lstStyle/>
          <a:p>
            <a:r>
              <a:rPr lang="en-US" altLang="zh-TW" sz="4000" b="1" dirty="0" smtClean="0">
                <a:latin typeface="+mn-lt"/>
              </a:rPr>
              <a:t>Hardware Platform List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4650" y="933591"/>
            <a:ext cx="1295512" cy="137171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9652" y="1111574"/>
            <a:ext cx="2834886" cy="944962"/>
          </a:xfrm>
          <a:prstGeom prst="rect">
            <a:avLst/>
          </a:prstGeom>
          <a:effectLst/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4406" y="2492888"/>
            <a:ext cx="1656000" cy="115077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8966" y="2529291"/>
            <a:ext cx="2834886" cy="944962"/>
          </a:xfrm>
          <a:prstGeom prst="rect">
            <a:avLst/>
          </a:prstGeom>
          <a:effectLst/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3420" y="2968373"/>
            <a:ext cx="832066" cy="94127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9458" y="3030361"/>
            <a:ext cx="866673" cy="80506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4406" y="3909608"/>
            <a:ext cx="1656000" cy="113255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82331" y="3947008"/>
            <a:ext cx="2834886" cy="944962"/>
          </a:xfrm>
          <a:prstGeom prst="rect">
            <a:avLst/>
          </a:prstGeom>
          <a:effectLst/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1079" y="5244637"/>
            <a:ext cx="1945072" cy="117146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55905" y="5033183"/>
            <a:ext cx="760991" cy="1404000"/>
          </a:xfrm>
          <a:prstGeom prst="rect">
            <a:avLst/>
          </a:prstGeom>
          <a:effectLst/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5760" y="5033183"/>
            <a:ext cx="856382" cy="1404000"/>
          </a:xfrm>
          <a:prstGeom prst="rect">
            <a:avLst/>
          </a:prstGeom>
          <a:effectLst/>
        </p:spPr>
      </p:pic>
      <p:cxnSp>
        <p:nvCxnSpPr>
          <p:cNvPr id="27" name="直線單箭頭接點 26"/>
          <p:cNvCxnSpPr/>
          <p:nvPr/>
        </p:nvCxnSpPr>
        <p:spPr bwMode="auto">
          <a:xfrm>
            <a:off x="5317604" y="1484784"/>
            <a:ext cx="504056" cy="0"/>
          </a:xfrm>
          <a:prstGeom prst="straightConnector1">
            <a:avLst/>
          </a:prstGeom>
          <a:solidFill>
            <a:srgbClr val="BBE0E3"/>
          </a:solidFill>
          <a:ln w="38100" cap="flat" cmpd="sng" algn="ctr">
            <a:solidFill>
              <a:schemeClr val="tx1">
                <a:lumMod val="75000"/>
                <a:lumOff val="25000"/>
              </a:schemeClr>
            </a:solidFill>
            <a:prstDash val="sysDot"/>
            <a:round/>
            <a:headEnd type="arrow" w="med" len="med"/>
            <a:tailEnd type="oval"/>
          </a:ln>
          <a:effectLst/>
        </p:spPr>
      </p:cxnSp>
      <p:cxnSp>
        <p:nvCxnSpPr>
          <p:cNvPr id="28" name="直線單箭頭接點 27"/>
          <p:cNvCxnSpPr/>
          <p:nvPr/>
        </p:nvCxnSpPr>
        <p:spPr bwMode="auto">
          <a:xfrm>
            <a:off x="5461620" y="2850688"/>
            <a:ext cx="504056" cy="0"/>
          </a:xfrm>
          <a:prstGeom prst="straightConnector1">
            <a:avLst/>
          </a:prstGeom>
          <a:solidFill>
            <a:srgbClr val="BBE0E3"/>
          </a:solidFill>
          <a:ln w="38100" cap="flat" cmpd="sng" algn="ctr">
            <a:solidFill>
              <a:schemeClr val="tx1">
                <a:lumMod val="75000"/>
                <a:lumOff val="25000"/>
              </a:schemeClr>
            </a:solidFill>
            <a:prstDash val="sysDot"/>
            <a:round/>
            <a:headEnd type="arrow" w="med" len="med"/>
            <a:tailEnd type="oval"/>
          </a:ln>
          <a:effectLst/>
        </p:spPr>
      </p:cxnSp>
      <p:cxnSp>
        <p:nvCxnSpPr>
          <p:cNvPr id="29" name="直線單箭頭接點 28"/>
          <p:cNvCxnSpPr/>
          <p:nvPr/>
        </p:nvCxnSpPr>
        <p:spPr bwMode="auto">
          <a:xfrm>
            <a:off x="5461620" y="4307048"/>
            <a:ext cx="504056" cy="0"/>
          </a:xfrm>
          <a:prstGeom prst="straightConnector1">
            <a:avLst/>
          </a:prstGeom>
          <a:solidFill>
            <a:srgbClr val="BBE0E3"/>
          </a:solidFill>
          <a:ln w="38100" cap="flat" cmpd="sng" algn="ctr">
            <a:solidFill>
              <a:schemeClr val="tx1">
                <a:lumMod val="75000"/>
                <a:lumOff val="25000"/>
              </a:schemeClr>
            </a:solidFill>
            <a:prstDash val="sysDot"/>
            <a:round/>
            <a:headEnd type="arrow" w="med" len="med"/>
            <a:tailEnd type="oval"/>
          </a:ln>
          <a:effectLst/>
        </p:spPr>
      </p:cxnSp>
      <p:cxnSp>
        <p:nvCxnSpPr>
          <p:cNvPr id="30" name="直線單箭頭接點 29"/>
          <p:cNvCxnSpPr/>
          <p:nvPr/>
        </p:nvCxnSpPr>
        <p:spPr bwMode="auto">
          <a:xfrm>
            <a:off x="5835612" y="5661248"/>
            <a:ext cx="504056" cy="0"/>
          </a:xfrm>
          <a:prstGeom prst="straightConnector1">
            <a:avLst/>
          </a:prstGeom>
          <a:solidFill>
            <a:srgbClr val="BBE0E3"/>
          </a:solidFill>
          <a:ln w="38100" cap="flat" cmpd="sng" algn="ctr">
            <a:solidFill>
              <a:schemeClr val="tx1">
                <a:lumMod val="75000"/>
                <a:lumOff val="25000"/>
              </a:schemeClr>
            </a:solidFill>
            <a:prstDash val="sysDot"/>
            <a:round/>
            <a:headEnd type="arrow" w="med" len="med"/>
            <a:tailEnd type="oval"/>
          </a:ln>
          <a:effectLst/>
        </p:spPr>
      </p:cxnSp>
      <p:cxnSp>
        <p:nvCxnSpPr>
          <p:cNvPr id="31" name="直線單箭頭接點 30"/>
          <p:cNvCxnSpPr/>
          <p:nvPr/>
        </p:nvCxnSpPr>
        <p:spPr bwMode="auto">
          <a:xfrm>
            <a:off x="1547664" y="3415610"/>
            <a:ext cx="504056" cy="0"/>
          </a:xfrm>
          <a:prstGeom prst="straightConnector1">
            <a:avLst/>
          </a:prstGeom>
          <a:solidFill>
            <a:srgbClr val="BBE0E3"/>
          </a:solidFill>
          <a:ln w="38100" cap="flat" cmpd="sng" algn="ctr">
            <a:solidFill>
              <a:schemeClr val="tx1">
                <a:lumMod val="75000"/>
                <a:lumOff val="25000"/>
              </a:schemeClr>
            </a:solidFill>
            <a:prstDash val="sysDot"/>
            <a:round/>
            <a:headEnd type="arrow" w="med" len="med"/>
            <a:tailEnd type="oval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7967631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909282"/>
            <a:ext cx="8229600" cy="5378371"/>
          </a:xfrm>
        </p:spPr>
        <p:txBody>
          <a:bodyPr/>
          <a:lstStyle/>
          <a:p>
            <a:r>
              <a:rPr lang="en-US" altLang="zh-TW" dirty="0" smtClean="0">
                <a:latin typeface="+mn-lt"/>
              </a:rPr>
              <a:t>VP-1238-CE7: </a:t>
            </a:r>
            <a:r>
              <a:rPr lang="en-US" altLang="zh-TW" dirty="0" smtClean="0">
                <a:latin typeface="+mn-lt"/>
              </a:rPr>
              <a:t>Support I-8K, I-87K series</a:t>
            </a:r>
            <a:endParaRPr lang="zh-TW" altLang="en-US" dirty="0" smtClean="0">
              <a:latin typeface="+mn-lt"/>
            </a:endParaRPr>
          </a:p>
          <a:p>
            <a:endParaRPr lang="zh-TW" altLang="en-US" sz="2400" dirty="0">
              <a:latin typeface="+mn-lt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 err="1" smtClean="0">
                <a:latin typeface="+mn-lt"/>
              </a:rPr>
              <a:t>ViewPAC</a:t>
            </a:r>
            <a:r>
              <a:rPr lang="zh-TW" altLang="en-US" sz="4000" b="1" dirty="0" smtClean="0">
                <a:latin typeface="+mn-lt"/>
              </a:rPr>
              <a:t> </a:t>
            </a:r>
            <a:r>
              <a:rPr lang="en-US" altLang="zh-TW" sz="4000" b="1" dirty="0" smtClean="0">
                <a:latin typeface="+mn-lt"/>
              </a:rPr>
              <a:t>series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graphicFrame>
        <p:nvGraphicFramePr>
          <p:cNvPr id="5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28893712"/>
              </p:ext>
            </p:extLst>
          </p:nvPr>
        </p:nvGraphicFramePr>
        <p:xfrm>
          <a:off x="179512" y="3948132"/>
          <a:ext cx="8856990" cy="2291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0"/>
                <a:gridCol w="936104"/>
                <a:gridCol w="1081887"/>
                <a:gridCol w="816385"/>
                <a:gridCol w="905626"/>
                <a:gridCol w="940518"/>
                <a:gridCol w="1584176"/>
                <a:gridCol w="115213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Model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latin typeface="+mn-lt"/>
                          <a:ea typeface="微軟正黑體" pitchFamily="34" charset="-120"/>
                        </a:rPr>
                        <a:t>OS</a:t>
                      </a:r>
                      <a:endParaRPr lang="zh-TW" altLang="en-US" b="1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latin typeface="+mn-lt"/>
                          <a:ea typeface="微軟正黑體" pitchFamily="34" charset="-120"/>
                        </a:rPr>
                        <a:t>LCD</a:t>
                      </a:r>
                      <a:endParaRPr lang="zh-TW" altLang="en-US" b="1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latin typeface="+mn-lt"/>
                          <a:ea typeface="微軟正黑體" pitchFamily="34" charset="-120"/>
                        </a:rPr>
                        <a:t>CPU</a:t>
                      </a:r>
                      <a:endParaRPr lang="zh-TW" altLang="en-US" b="1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latin typeface="+mn-lt"/>
                          <a:ea typeface="微軟正黑體" pitchFamily="34" charset="-120"/>
                        </a:rPr>
                        <a:t>RAM</a:t>
                      </a:r>
                      <a:endParaRPr lang="zh-TW" altLang="en-US" b="1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latin typeface="+mn-lt"/>
                          <a:ea typeface="微軟正黑體" pitchFamily="34" charset="-120"/>
                        </a:rPr>
                        <a:t>Flash</a:t>
                      </a:r>
                      <a:endParaRPr lang="zh-TW" altLang="en-US" b="1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latin typeface="+mn-lt"/>
                          <a:ea typeface="微軟正黑體" pitchFamily="34" charset="-120"/>
                        </a:rPr>
                        <a:t>Ethernet</a:t>
                      </a:r>
                      <a:endParaRPr lang="zh-TW" altLang="en-US" b="1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latin typeface="+mn-lt"/>
                          <a:ea typeface="微軟正黑體" pitchFamily="34" charset="-120"/>
                        </a:rPr>
                        <a:t>I/O </a:t>
                      </a:r>
                      <a:r>
                        <a:rPr lang="en-US" altLang="zh-TW" b="1" dirty="0" smtClean="0">
                          <a:latin typeface="+mn-lt"/>
                          <a:ea typeface="微軟正黑體" pitchFamily="34" charset="-120"/>
                        </a:rPr>
                        <a:t>Slots</a:t>
                      </a:r>
                      <a:endParaRPr lang="zh-TW" altLang="en-US" b="1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latin typeface="+mn-lt"/>
                          <a:ea typeface="微軟正黑體" pitchFamily="34" charset="-120"/>
                        </a:rPr>
                        <a:t>VP-2208-CE7</a:t>
                      </a:r>
                      <a:endParaRPr lang="zh-TW" altLang="en-US" b="0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WinCE</a:t>
                      </a:r>
                      <a:r>
                        <a:rPr lang="en-US" altLang="zh-TW" baseline="0" dirty="0" smtClean="0">
                          <a:latin typeface="+mn-lt"/>
                          <a:ea typeface="微軟正黑體" pitchFamily="34" charset="-120"/>
                        </a:rPr>
                        <a:t> 7.0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7”</a:t>
                      </a:r>
                    </a:p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(800x480)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720 MHz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512 MB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256 MB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1x 10/100/100M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N/A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281093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0" dirty="0" smtClean="0">
                          <a:latin typeface="+mn-lt"/>
                          <a:ea typeface="微軟正黑體" pitchFamily="34" charset="-120"/>
                        </a:rPr>
                        <a:t>VP-4208-CE7</a:t>
                      </a:r>
                      <a:endParaRPr lang="zh-TW" altLang="en-US" b="0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10.4”</a:t>
                      </a:r>
                    </a:p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(800x600)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1.0 GHz</a:t>
                      </a:r>
                      <a:endParaRPr lang="zh-TW" altLang="en-US" dirty="0" smtClean="0">
                        <a:latin typeface="+mn-lt"/>
                        <a:ea typeface="微軟正黑體" pitchFamily="34" charset="-120"/>
                      </a:endParaRPr>
                    </a:p>
                    <a:p>
                      <a:pPr algn="ctr"/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N/A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VP-</a:t>
                      </a:r>
                      <a:r>
                        <a:rPr lang="en-US" altLang="zh-TW" b="0" dirty="0" smtClean="0">
                          <a:latin typeface="+mn-lt"/>
                          <a:ea typeface="微軟正黑體" pitchFamily="34" charset="-120"/>
                        </a:rPr>
                        <a:t>1</a:t>
                      </a:r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2</a:t>
                      </a:r>
                      <a:r>
                        <a:rPr lang="en-US" altLang="zh-TW" b="1" dirty="0" smtClean="0">
                          <a:solidFill>
                            <a:srgbClr val="C00000"/>
                          </a:solidFill>
                          <a:latin typeface="+mn-lt"/>
                          <a:ea typeface="微軟正黑體" pitchFamily="34" charset="-120"/>
                        </a:rPr>
                        <a:t>3</a:t>
                      </a:r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8-CE7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5.7”</a:t>
                      </a:r>
                    </a:p>
                    <a:p>
                      <a:pPr algn="ctr"/>
                      <a:r>
                        <a:rPr lang="en-US" altLang="zh-TW" dirty="0" smtClean="0">
                          <a:latin typeface="+mn-lt"/>
                          <a:ea typeface="微軟正黑體" pitchFamily="34" charset="-120"/>
                        </a:rPr>
                        <a:t>(640x480)</a:t>
                      </a:r>
                      <a:endParaRPr lang="zh-TW" altLang="en-US" dirty="0"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rgbClr val="C00000"/>
                          </a:solidFill>
                          <a:latin typeface="+mn-lt"/>
                          <a:ea typeface="微軟正黑體" pitchFamily="34" charset="-120"/>
                        </a:rPr>
                        <a:t>3</a:t>
                      </a:r>
                      <a:endParaRPr lang="zh-TW" altLang="en-US" b="1" dirty="0">
                        <a:solidFill>
                          <a:srgbClr val="C00000"/>
                        </a:solidFill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圖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2089876"/>
            <a:ext cx="2834886" cy="94496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grpSp>
        <p:nvGrpSpPr>
          <p:cNvPr id="12" name="群組 11"/>
          <p:cNvGrpSpPr/>
          <p:nvPr/>
        </p:nvGrpSpPr>
        <p:grpSpPr>
          <a:xfrm>
            <a:off x="840697" y="1451006"/>
            <a:ext cx="2865437" cy="2276710"/>
            <a:chOff x="840697" y="1451006"/>
            <a:chExt cx="2865437" cy="2276710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697" y="1451006"/>
              <a:ext cx="2865437" cy="223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字方塊 8"/>
            <p:cNvSpPr txBox="1"/>
            <p:nvPr/>
          </p:nvSpPr>
          <p:spPr>
            <a:xfrm>
              <a:off x="865684" y="3450717"/>
              <a:ext cx="10801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VP-4208-CE7</a:t>
              </a:r>
              <a:endPara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2581300" y="3450717"/>
              <a:ext cx="10801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VP-2208-CE7</a:t>
              </a:r>
              <a:endPara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427985" y="1801844"/>
            <a:ext cx="1440160" cy="1925872"/>
            <a:chOff x="4427985" y="1801844"/>
            <a:chExt cx="1440160" cy="1925872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5" y="1801844"/>
              <a:ext cx="1440160" cy="185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字方塊 10"/>
            <p:cNvSpPr txBox="1"/>
            <p:nvPr/>
          </p:nvSpPr>
          <p:spPr>
            <a:xfrm>
              <a:off x="4499992" y="3450717"/>
              <a:ext cx="10801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VP-1238-CE7</a:t>
              </a:r>
              <a:endParaRPr lang="zh-TW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13893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 smtClean="0">
                <a:latin typeface="+mn-lt"/>
              </a:rPr>
              <a:t>WP-8x</a:t>
            </a:r>
            <a:r>
              <a:rPr lang="en-US" altLang="zh-TW" sz="4000" b="1" u="sng" dirty="0" smtClean="0">
                <a:latin typeface="+mn-lt"/>
              </a:rPr>
              <a:t>4</a:t>
            </a:r>
            <a:r>
              <a:rPr lang="en-US" altLang="zh-TW" sz="4000" b="1" dirty="0" smtClean="0">
                <a:latin typeface="+mn-lt"/>
              </a:rPr>
              <a:t>8 </a:t>
            </a:r>
            <a:r>
              <a:rPr lang="en-US" altLang="zh-TW" sz="4000" b="1" dirty="0" smtClean="0">
                <a:latin typeface="+mn-lt"/>
              </a:rPr>
              <a:t>  </a:t>
            </a:r>
            <a:r>
              <a:rPr lang="en-US" altLang="zh-TW" sz="4000" b="1" dirty="0" err="1" smtClean="0"/>
              <a:t>vs</a:t>
            </a:r>
            <a:r>
              <a:rPr lang="en-US" altLang="zh-TW" sz="4000" b="1" dirty="0" smtClean="0">
                <a:latin typeface="+mn-lt"/>
              </a:rPr>
              <a:t> </a:t>
            </a:r>
            <a:r>
              <a:rPr lang="zh-TW" altLang="en-US" sz="4000" b="1" dirty="0" smtClean="0">
                <a:latin typeface="+mn-lt"/>
              </a:rPr>
              <a:t> </a:t>
            </a:r>
            <a:r>
              <a:rPr lang="en-US" altLang="zh-TW" sz="4000" b="1" dirty="0" smtClean="0">
                <a:latin typeface="+mn-lt"/>
              </a:rPr>
              <a:t>WP-8x</a:t>
            </a:r>
            <a:r>
              <a:rPr lang="en-US" altLang="zh-TW" sz="4000" b="1" u="sng" dirty="0" smtClean="0">
                <a:latin typeface="+mn-lt"/>
              </a:rPr>
              <a:t>2</a:t>
            </a:r>
            <a:r>
              <a:rPr lang="en-US" altLang="zh-TW" sz="4000" b="1" dirty="0" smtClean="0">
                <a:latin typeface="+mn-lt"/>
              </a:rPr>
              <a:t>8-CE7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34355"/>
          </a:xfrm>
        </p:spPr>
        <p:txBody>
          <a:bodyPr/>
          <a:lstStyle/>
          <a:p>
            <a:r>
              <a:rPr lang="en-US" altLang="zh-TW" dirty="0" smtClean="0">
                <a:latin typeface="+mn-lt"/>
              </a:rPr>
              <a:t>Support I/O Modules: same (I-8K, I-87K series)</a:t>
            </a:r>
          </a:p>
          <a:p>
            <a:r>
              <a:rPr lang="en-US" altLang="zh-TW" dirty="0" smtClean="0">
                <a:latin typeface="+mn-lt"/>
              </a:rPr>
              <a:t>Dimensions: same (WP-8x</a:t>
            </a:r>
            <a:r>
              <a:rPr lang="en-US" altLang="zh-TW" b="1" dirty="0" smtClean="0">
                <a:solidFill>
                  <a:srgbClr val="0070C0"/>
                </a:solidFill>
                <a:latin typeface="+mn-lt"/>
              </a:rPr>
              <a:t>4</a:t>
            </a:r>
            <a:r>
              <a:rPr lang="en-US" altLang="zh-TW" dirty="0" smtClean="0">
                <a:latin typeface="+mn-lt"/>
              </a:rPr>
              <a:t>x = WP-8x</a:t>
            </a:r>
            <a:r>
              <a:rPr lang="en-US" altLang="zh-TW" b="1" dirty="0" smtClean="0">
                <a:solidFill>
                  <a:srgbClr val="0070C0"/>
                </a:solidFill>
                <a:latin typeface="+mn-lt"/>
              </a:rPr>
              <a:t>2</a:t>
            </a:r>
            <a:r>
              <a:rPr lang="en-US" altLang="zh-TW" dirty="0" smtClean="0">
                <a:latin typeface="+mn-lt"/>
              </a:rPr>
              <a:t>x)</a:t>
            </a:r>
            <a:endParaRPr lang="en-US" altLang="zh-TW" dirty="0" smtClean="0">
              <a:latin typeface="+mn-lt"/>
            </a:endParaRPr>
          </a:p>
          <a:p>
            <a:endParaRPr lang="en-US" altLang="zh-TW" dirty="0" smtClean="0"/>
          </a:p>
          <a:p>
            <a:endParaRPr lang="zh-TW" altLang="en-US" dirty="0"/>
          </a:p>
        </p:txBody>
      </p:sp>
      <p:graphicFrame>
        <p:nvGraphicFramePr>
          <p:cNvPr id="7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87814242"/>
              </p:ext>
            </p:extLst>
          </p:nvPr>
        </p:nvGraphicFramePr>
        <p:xfrm>
          <a:off x="179512" y="3515522"/>
          <a:ext cx="8856989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5315"/>
                <a:gridCol w="1203863"/>
                <a:gridCol w="1245278"/>
                <a:gridCol w="968962"/>
                <a:gridCol w="1074881"/>
                <a:gridCol w="1053379"/>
                <a:gridCol w="1655311"/>
              </a:tblGrid>
              <a:tr h="292645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Model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OS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VGA</a:t>
                      </a:r>
                    </a:p>
                    <a:p>
                      <a:pPr algn="ctr"/>
                      <a:r>
                        <a:rPr lang="en-US" altLang="zh-TW" b="1" dirty="0" smtClean="0"/>
                        <a:t>Resolution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CPU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RAM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Flash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Ethernet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7226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WP-8128-CE7</a:t>
                      </a:r>
                      <a:endParaRPr lang="zh-TW" alt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WinCE</a:t>
                      </a:r>
                      <a:r>
                        <a:rPr lang="en-US" altLang="zh-TW" baseline="0" dirty="0" smtClean="0"/>
                        <a:t> 7.0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1024x768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1.0 GHz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512 MB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256 MB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2x 10/100/100M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167226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WP-8428-CE7</a:t>
                      </a:r>
                      <a:endParaRPr lang="zh-TW" alt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67226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WP-8828-CE7</a:t>
                      </a:r>
                      <a:endParaRPr lang="zh-TW" alt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67226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WP-8148</a:t>
                      </a:r>
                      <a:endParaRPr lang="zh-TW" alt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WinCE 5.0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800x600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520 MHz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128 MB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96 MB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2x </a:t>
                      </a:r>
                      <a:r>
                        <a:rPr lang="en-US" altLang="zh-TW" dirty="0" smtClean="0"/>
                        <a:t/>
                      </a:r>
                      <a:br>
                        <a:rPr lang="en-US" altLang="zh-TW" dirty="0" smtClean="0"/>
                      </a:br>
                      <a:r>
                        <a:rPr lang="en-US" altLang="zh-TW" dirty="0" smtClean="0"/>
                        <a:t>10/100M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167226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WP-8448</a:t>
                      </a:r>
                      <a:endParaRPr lang="zh-TW" alt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67226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WP-8848</a:t>
                      </a:r>
                      <a:endParaRPr lang="zh-TW" altLang="en-US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圖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7954" y="2204864"/>
            <a:ext cx="973805" cy="111556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6549" y="2204864"/>
            <a:ext cx="1708943" cy="118757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90283" y="2135923"/>
            <a:ext cx="2304256" cy="124867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2190350"/>
            <a:ext cx="3035322" cy="101177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xmlns="" val="3062583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 smtClean="0">
                <a:latin typeface="+mn-lt"/>
              </a:rPr>
              <a:t>WP-5238-CE7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5</a:t>
            </a:fld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34355"/>
          </a:xfrm>
        </p:spPr>
        <p:txBody>
          <a:bodyPr/>
          <a:lstStyle/>
          <a:p>
            <a:r>
              <a:rPr lang="en-US" altLang="zh-TW" dirty="0" smtClean="0">
                <a:latin typeface="+mn-lt"/>
              </a:rPr>
              <a:t>Support I/O Modules: XV-board</a:t>
            </a:r>
          </a:p>
          <a:p>
            <a:endParaRPr lang="en-US" altLang="zh-TW" sz="2400" dirty="0" smtClean="0">
              <a:latin typeface="+mn-lt"/>
            </a:endParaRPr>
          </a:p>
          <a:p>
            <a:endParaRPr lang="en-US" altLang="zh-TW" sz="2400" dirty="0" smtClean="0"/>
          </a:p>
          <a:p>
            <a:endParaRPr lang="en-US" altLang="zh-TW" sz="2400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graphicFrame>
        <p:nvGraphicFramePr>
          <p:cNvPr id="7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62978629"/>
              </p:ext>
            </p:extLst>
          </p:nvPr>
        </p:nvGraphicFramePr>
        <p:xfrm>
          <a:off x="156385" y="4208260"/>
          <a:ext cx="8856989" cy="12961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5315"/>
                <a:gridCol w="1203863"/>
                <a:gridCol w="1245278"/>
                <a:gridCol w="968962"/>
                <a:gridCol w="1074881"/>
                <a:gridCol w="1053379"/>
                <a:gridCol w="16553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Model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OS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VGA</a:t>
                      </a:r>
                    </a:p>
                    <a:p>
                      <a:pPr algn="ctr"/>
                      <a:r>
                        <a:rPr lang="en-US" altLang="zh-TW" b="1" dirty="0" smtClean="0"/>
                        <a:t>Resolution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CPU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RAM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Flash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Ethernet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56064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WP-5238-CE7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WinCE</a:t>
                      </a:r>
                      <a:r>
                        <a:rPr lang="en-US" altLang="zh-TW" baseline="0" dirty="0" smtClean="0"/>
                        <a:t> 7.0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1024x768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1.0 GHz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512 MB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256 MB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1x 10/100/100M</a:t>
                      </a:r>
                      <a:endParaRPr lang="zh-TW" altLang="en-US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5" y="1860462"/>
            <a:ext cx="2232248" cy="180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99507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1008112"/>
          </a:xfrm>
        </p:spPr>
        <p:txBody>
          <a:bodyPr/>
          <a:lstStyle/>
          <a:p>
            <a:r>
              <a:rPr lang="en-US" altLang="zh-TW" dirty="0" smtClean="0">
                <a:latin typeface="+mn-lt"/>
              </a:rPr>
              <a:t>Support I/O Modules: same (I-8K, I-87K series</a:t>
            </a:r>
            <a:r>
              <a:rPr lang="en-US" altLang="zh-TW" dirty="0" smtClean="0">
                <a:latin typeface="+mn-lt"/>
              </a:rPr>
              <a:t>)</a:t>
            </a:r>
            <a:endParaRPr lang="zh-TW" altLang="en-US" dirty="0">
              <a:latin typeface="+mn-lt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 smtClean="0">
                <a:latin typeface="+mn-lt"/>
              </a:rPr>
              <a:t>XP-8x48-CE6 </a:t>
            </a:r>
            <a:r>
              <a:rPr lang="en-US" altLang="zh-TW" sz="4000" b="1" dirty="0" smtClean="0">
                <a:latin typeface="+mn-lt"/>
              </a:rPr>
              <a:t>series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6</a:t>
            </a:fld>
            <a:endParaRPr lang="zh-TW" altLang="en-US" dirty="0"/>
          </a:p>
        </p:txBody>
      </p:sp>
      <p:graphicFrame>
        <p:nvGraphicFramePr>
          <p:cNvPr id="6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04233426"/>
              </p:ext>
            </p:extLst>
          </p:nvPr>
        </p:nvGraphicFramePr>
        <p:xfrm>
          <a:off x="150215" y="3615996"/>
          <a:ext cx="8856989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5315"/>
                <a:gridCol w="1203863"/>
                <a:gridCol w="1245278"/>
                <a:gridCol w="968962"/>
                <a:gridCol w="1074881"/>
                <a:gridCol w="1053379"/>
                <a:gridCol w="1655311"/>
              </a:tblGrid>
              <a:tr h="505789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Model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OS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VGA</a:t>
                      </a:r>
                    </a:p>
                    <a:p>
                      <a:pPr algn="ctr"/>
                      <a:r>
                        <a:rPr lang="en-US" altLang="zh-TW" b="1" dirty="0" smtClean="0"/>
                        <a:t>Resolution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CPU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RAM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Flash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Ethernet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3404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XP-8048-CE6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WinCE</a:t>
                      </a:r>
                      <a:r>
                        <a:rPr lang="en-US" altLang="zh-TW" baseline="0" dirty="0" smtClean="0"/>
                        <a:t> 6.0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1024x768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500 MHz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512 MB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 GB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2x</a:t>
                      </a:r>
                      <a:br>
                        <a:rPr lang="en-US" altLang="zh-TW" dirty="0" smtClean="0"/>
                      </a:br>
                      <a:r>
                        <a:rPr lang="en-US" altLang="zh-TW" dirty="0" smtClean="0"/>
                        <a:t>10/100M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263404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XP-8348-CE6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263404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XP-8748-CE6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0086" y="1995953"/>
            <a:ext cx="1710000" cy="116948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918" y="2041354"/>
            <a:ext cx="972000" cy="107868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1254" y="1933220"/>
            <a:ext cx="2304000" cy="1294951"/>
          </a:xfrm>
          <a:prstGeom prst="rect">
            <a:avLst/>
          </a:prstGeom>
        </p:spPr>
      </p:pic>
      <p:sp>
        <p:nvSpPr>
          <p:cNvPr id="10" name="內容版面配置區 1"/>
          <p:cNvSpPr txBox="1">
            <a:spLocks/>
          </p:cNvSpPr>
          <p:nvPr/>
        </p:nvSpPr>
        <p:spPr>
          <a:xfrm>
            <a:off x="77914" y="5617144"/>
            <a:ext cx="8964488" cy="720079"/>
          </a:xfrm>
          <a:prstGeom prst="rect">
            <a:avLst/>
          </a:prstGeom>
        </p:spPr>
        <p:txBody>
          <a:bodyPr/>
          <a:lstStyle>
            <a:lvl1pPr marL="382588" indent="-342900" algn="l" rtl="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charset="0"/>
              <a:buChar char="•"/>
              <a:defRPr sz="28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標楷體" charset="0"/>
                <a:sym typeface="Arial" charset="0"/>
              </a:defRPr>
            </a:lvl1pPr>
            <a:lvl2pPr marL="782638" indent="-285750" algn="l" rtl="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Font typeface="Arial" charset="0"/>
              <a:buChar char="–"/>
              <a:defRPr sz="2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標楷體" charset="0"/>
                <a:sym typeface="Arial" charset="0"/>
              </a:defRPr>
            </a:lvl2pPr>
            <a:lvl3pPr marL="1182688" indent="-228600" algn="l" rtl="0" eaLnBrk="0" fontAlgn="base" hangingPunct="0">
              <a:spcBef>
                <a:spcPts val="600"/>
              </a:spcBef>
              <a:spcAft>
                <a:spcPct val="0"/>
              </a:spcAft>
              <a:buSzPct val="100000"/>
              <a:buFont typeface="Arial" charset="0"/>
              <a:buChar char="•"/>
              <a:defRPr sz="2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標楷體" charset="0"/>
                <a:sym typeface="Arial" charset="0"/>
              </a:defRPr>
            </a:lvl3pPr>
            <a:lvl4pPr marL="1639888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標楷體" charset="0"/>
                <a:sym typeface="Arial" charset="0"/>
              </a:defRPr>
            </a:lvl4pPr>
            <a:lvl5pPr marL="2097088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標楷體" charset="0"/>
                <a:sym typeface="Arial" charset="0"/>
              </a:defRPr>
            </a:lvl5pPr>
            <a:lvl6pPr marL="2554288" indent="-228600" algn="l" rtl="0" fontAlgn="base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sym typeface="Arial" charset="0"/>
              </a:defRPr>
            </a:lvl6pPr>
            <a:lvl7pPr marL="3011488" indent="-228600" algn="l" rtl="0" fontAlgn="base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sym typeface="Arial" charset="0"/>
              </a:defRPr>
            </a:lvl7pPr>
            <a:lvl8pPr marL="3468688" indent="-228600" algn="l" rtl="0" fontAlgn="base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sym typeface="Arial" charset="0"/>
              </a:defRPr>
            </a:lvl8pPr>
            <a:lvl9pPr marL="3925888" indent="-228600" algn="l" rtl="0" fontAlgn="base">
              <a:spcBef>
                <a:spcPts val="500"/>
              </a:spcBef>
              <a:spcAft>
                <a:spcPct val="0"/>
              </a:spcAft>
              <a:buSzPct val="100000"/>
              <a:buFont typeface="Arial" charset="0"/>
              <a:buChar char="»"/>
              <a:defRPr sz="2000">
                <a:solidFill>
                  <a:schemeClr val="tx1"/>
                </a:solidFill>
                <a:latin typeface="+mn-lt"/>
                <a:sym typeface="Arial" charset="0"/>
              </a:defRPr>
            </a:lvl9pPr>
          </a:lstStyle>
          <a:p>
            <a:pPr marL="711200" indent="-671513">
              <a:buNone/>
            </a:pPr>
            <a:r>
              <a:rPr kumimoji="0" lang="en-US" altLang="zh-TW" sz="2000" kern="0" dirty="0" smtClean="0">
                <a:solidFill>
                  <a:srgbClr val="FF0000"/>
                </a:solidFill>
                <a:latin typeface="+mn-lt"/>
              </a:rPr>
              <a:t>Note</a:t>
            </a:r>
            <a:r>
              <a:rPr kumimoji="0" lang="en-US" altLang="zh-TW" sz="2000" b="0" kern="0" dirty="0" smtClean="0">
                <a:latin typeface="+mn-lt"/>
              </a:rPr>
              <a:t>: the XP-8x48-CE6 series will be </a:t>
            </a:r>
            <a:r>
              <a:rPr kumimoji="0" lang="en-US" altLang="zh-TW" sz="2000" b="0" kern="0" dirty="0" smtClean="0">
                <a:solidFill>
                  <a:srgbClr val="FF0000"/>
                </a:solidFill>
                <a:latin typeface="+mn-lt"/>
              </a:rPr>
              <a:t>EOL before 2018/12/31 </a:t>
            </a:r>
            <a:r>
              <a:rPr kumimoji="0" lang="en-US" altLang="zh-TW" sz="2000" b="0" kern="0" dirty="0" smtClean="0">
                <a:latin typeface="+mn-lt"/>
              </a:rPr>
              <a:t>(because the </a:t>
            </a:r>
            <a:r>
              <a:rPr kumimoji="0" lang="en-US" altLang="zh-TW" sz="2000" b="0" kern="0" dirty="0" smtClean="0">
                <a:latin typeface="+mn-lt"/>
              </a:rPr>
              <a:t>hardware </a:t>
            </a:r>
            <a:r>
              <a:rPr kumimoji="0" lang="en-US" altLang="zh-TW" sz="2000" b="0" kern="0" dirty="0" smtClean="0">
                <a:latin typeface="+mn-lt"/>
              </a:rPr>
              <a:t>key component is discontinue).</a:t>
            </a:r>
            <a:endParaRPr kumimoji="0" lang="zh-TW" altLang="en-US" sz="2400" b="0" kern="0" dirty="0">
              <a:latin typeface="+mn-lt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1998006"/>
            <a:ext cx="3035322" cy="101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6105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34355"/>
          </a:xfrm>
        </p:spPr>
        <p:txBody>
          <a:bodyPr/>
          <a:lstStyle/>
          <a:p>
            <a:r>
              <a:rPr lang="en-US" altLang="zh-TW" dirty="0" smtClean="0">
                <a:latin typeface="+mn-lt"/>
              </a:rPr>
              <a:t>Support I/O Modules: same (I-9K, I-97K </a:t>
            </a:r>
            <a:r>
              <a:rPr lang="en-US" altLang="zh-TW" dirty="0" smtClean="0">
                <a:latin typeface="+mn-lt"/>
              </a:rPr>
              <a:t>series</a:t>
            </a:r>
            <a:r>
              <a:rPr lang="en-US" altLang="zh-TW" dirty="0" smtClean="0">
                <a:latin typeface="+mn-lt"/>
              </a:rPr>
              <a:t>)</a:t>
            </a:r>
            <a:endParaRPr lang="en-US" altLang="zh-TW" dirty="0">
              <a:latin typeface="+mn-lt"/>
            </a:endParaRP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 dirty="0" smtClean="0">
                <a:latin typeface="+mn-lt"/>
              </a:rPr>
              <a:t>WP-9x28-CE7 </a:t>
            </a:r>
            <a:r>
              <a:rPr lang="en-US" altLang="zh-TW" sz="4000" b="1" dirty="0" smtClean="0">
                <a:latin typeface="+mn-lt"/>
              </a:rPr>
              <a:t>series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7</a:t>
            </a:fld>
            <a:endParaRPr lang="zh-TW" altLang="en-US" dirty="0"/>
          </a:p>
        </p:txBody>
      </p:sp>
      <p:graphicFrame>
        <p:nvGraphicFramePr>
          <p:cNvPr id="6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09732710"/>
              </p:ext>
            </p:extLst>
          </p:nvPr>
        </p:nvGraphicFramePr>
        <p:xfrm>
          <a:off x="150937" y="3653408"/>
          <a:ext cx="8856989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5315"/>
                <a:gridCol w="1203863"/>
                <a:gridCol w="1245278"/>
                <a:gridCol w="968962"/>
                <a:gridCol w="1074881"/>
                <a:gridCol w="1053379"/>
                <a:gridCol w="1655311"/>
              </a:tblGrid>
              <a:tr h="473322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Model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OS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VGA</a:t>
                      </a:r>
                    </a:p>
                    <a:p>
                      <a:pPr algn="ctr"/>
                      <a:r>
                        <a:rPr lang="en-US" altLang="zh-TW" b="1" dirty="0" smtClean="0"/>
                        <a:t>Resolution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CPU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RAM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Flash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Ethernet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4226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WP-9128-CE7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WinCE</a:t>
                      </a:r>
                      <a:r>
                        <a:rPr lang="en-US" altLang="zh-TW" baseline="0" dirty="0" smtClean="0"/>
                        <a:t> 7.0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1024x768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1.0 GHz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512 MB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256 MB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2x 10/100/100M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274226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WP-9428-CE7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274226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WP-9828-CE7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圖片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8471" y="1913659"/>
            <a:ext cx="1942641" cy="117000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4368" y="1844824"/>
            <a:ext cx="760991" cy="1404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844824"/>
            <a:ext cx="856382" cy="1404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913659"/>
            <a:ext cx="1668072" cy="1170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1877591"/>
            <a:ext cx="2376263" cy="12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5915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68595438"/>
              </p:ext>
            </p:extLst>
          </p:nvPr>
        </p:nvGraphicFramePr>
        <p:xfrm>
          <a:off x="2057053" y="1248569"/>
          <a:ext cx="6552729" cy="478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9033"/>
                <a:gridCol w="1212119"/>
                <a:gridCol w="1283420"/>
                <a:gridCol w="1140818"/>
                <a:gridCol w="77733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Model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Housing Material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Width</a:t>
                      </a:r>
                    </a:p>
                    <a:p>
                      <a:pPr algn="ctr"/>
                      <a:r>
                        <a:rPr lang="en-US" altLang="zh-TW" b="1" dirty="0" smtClean="0"/>
                        <a:t>(mm)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Height</a:t>
                      </a:r>
                    </a:p>
                    <a:p>
                      <a:pPr algn="ctr"/>
                      <a:r>
                        <a:rPr lang="en-US" altLang="zh-TW" b="1" dirty="0" smtClean="0"/>
                        <a:t>(mm)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/>
                        <a:t>Depth</a:t>
                      </a:r>
                    </a:p>
                    <a:p>
                      <a:pPr algn="ctr"/>
                      <a:r>
                        <a:rPr lang="en-US" altLang="zh-TW" b="1" dirty="0" smtClean="0"/>
                        <a:t>(mm)</a:t>
                      </a:r>
                      <a:endParaRPr lang="zh-TW" altLang="en-US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WP-8148</a:t>
                      </a:r>
                    </a:p>
                    <a:p>
                      <a:pPr algn="l"/>
                      <a:r>
                        <a:rPr lang="en-US" altLang="zh-TW" dirty="0" smtClean="0"/>
                        <a:t>WP-8128-CE7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Plastic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132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111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WP-8148</a:t>
                      </a:r>
                    </a:p>
                    <a:p>
                      <a:pPr algn="l"/>
                      <a:r>
                        <a:rPr lang="en-US" altLang="zh-TW" dirty="0" smtClean="0"/>
                        <a:t>WP-8128-CE7</a:t>
                      </a:r>
                      <a:endParaRPr lang="zh-TW" altLang="en-US" dirty="0" smtClean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231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WP-8148</a:t>
                      </a:r>
                    </a:p>
                    <a:p>
                      <a:pPr algn="l"/>
                      <a:r>
                        <a:rPr lang="en-US" altLang="zh-TW" dirty="0" smtClean="0"/>
                        <a:t>WP-8128-CE7</a:t>
                      </a:r>
                      <a:endParaRPr lang="zh-TW" altLang="en-US" dirty="0" smtClean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355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XP-8048-CE6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Plastic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137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132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125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XP-8348-CE6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231</a:t>
                      </a:r>
                      <a:endParaRPr lang="zh-TW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XP-8748-CE6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355</a:t>
                      </a:r>
                      <a:endParaRPr lang="zh-TW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WP-9228-CE7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Metal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239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133</a:t>
                      </a:r>
                      <a:endParaRPr lang="zh-TW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164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WP-9428-CE7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330</a:t>
                      </a:r>
                      <a:endParaRPr lang="zh-TW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WP-9828-CE7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422</a:t>
                      </a:r>
                      <a:endParaRPr lang="zh-TW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87424" y="116632"/>
            <a:ext cx="7560000" cy="576064"/>
          </a:xfrm>
        </p:spPr>
        <p:txBody>
          <a:bodyPr/>
          <a:lstStyle/>
          <a:p>
            <a:r>
              <a:rPr lang="en-US" altLang="zh-TW" sz="4000" b="1" dirty="0" smtClean="0">
                <a:latin typeface="+mn-lt"/>
              </a:rPr>
              <a:t>Dimensions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8</a:t>
            </a:fld>
            <a:endParaRPr lang="zh-TW" altLang="en-US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725" y="2309082"/>
            <a:ext cx="1520552" cy="105665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009" y="3905622"/>
            <a:ext cx="1399984" cy="95746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358" y="5157192"/>
            <a:ext cx="1491286" cy="89816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82657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87424" y="116632"/>
            <a:ext cx="7560000" cy="576064"/>
          </a:xfrm>
        </p:spPr>
        <p:txBody>
          <a:bodyPr/>
          <a:lstStyle/>
          <a:p>
            <a:r>
              <a:rPr lang="en-US" altLang="zh-TW" sz="4000" b="1" dirty="0" smtClean="0">
                <a:latin typeface="+mn-lt"/>
              </a:rPr>
              <a:t>Dimensions (WP-8xxx)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9</a:t>
            </a:fld>
            <a:endParaRPr lang="zh-TW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869660"/>
            <a:ext cx="3683496" cy="260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287" y="3438806"/>
            <a:ext cx="2802026" cy="308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8667" y="1390128"/>
            <a:ext cx="4443702" cy="429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311" y="245790"/>
            <a:ext cx="1512169" cy="105082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313776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87424" y="116632"/>
            <a:ext cx="7200000" cy="576064"/>
          </a:xfrm>
        </p:spPr>
        <p:txBody>
          <a:bodyPr/>
          <a:lstStyle/>
          <a:p>
            <a:r>
              <a:rPr lang="en-US" altLang="zh-TW" sz="4000" b="1" dirty="0" smtClean="0">
                <a:latin typeface="+mn-lt"/>
              </a:rPr>
              <a:t>Dimensions (XP-8xx8-CE6)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10</a:t>
            </a:fld>
            <a:endParaRPr lang="zh-TW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58158"/>
            <a:ext cx="2812238" cy="2899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3676" y="1109886"/>
            <a:ext cx="2503647" cy="220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0045" y="1062262"/>
            <a:ext cx="3600400" cy="230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990206"/>
            <a:ext cx="5328591" cy="2236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65183" y="332656"/>
            <a:ext cx="1445651" cy="98869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526459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987424" y="116632"/>
            <a:ext cx="6768000" cy="576064"/>
          </a:xfrm>
        </p:spPr>
        <p:txBody>
          <a:bodyPr/>
          <a:lstStyle/>
          <a:p>
            <a:r>
              <a:rPr lang="en-US" altLang="zh-TW" sz="4000" b="1" dirty="0" smtClean="0">
                <a:latin typeface="+mn-lt"/>
              </a:rPr>
              <a:t>Dimensions (WP-9x2x-CE7)</a:t>
            </a:r>
            <a:endParaRPr lang="zh-TW" altLang="en-US" sz="4000" b="1" dirty="0">
              <a:latin typeface="+mn-lt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zh-TW" smtClean="0"/>
              <a:t>Page </a:t>
            </a:r>
            <a:fld id="{89C9C054-1C27-CA47-B010-C368014992AA}" type="slidenum">
              <a:rPr lang="zh-TW" altLang="en-US" smtClean="0"/>
              <a:pPr/>
              <a:t>11</a:t>
            </a:fld>
            <a:endParaRPr lang="zh-TW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1187" y="1268760"/>
            <a:ext cx="5040560" cy="238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89040"/>
            <a:ext cx="6924705" cy="273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325909"/>
            <a:ext cx="4158173" cy="2237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8302" y="332657"/>
            <a:ext cx="1554286" cy="93610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6098834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8"/>
          <p:cNvSpPr>
            <a:spLocks noChangeArrowheads="1"/>
          </p:cNvSpPr>
          <p:nvPr/>
        </p:nvSpPr>
        <p:spPr bwMode="auto">
          <a:xfrm>
            <a:off x="468313" y="4294188"/>
            <a:ext cx="82184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9688" algn="ctr"/>
            <a:r>
              <a:rPr kumimoji="0" lang="en-US" altLang="zh-TW" sz="5400" dirty="0">
                <a:solidFill>
                  <a:schemeClr val="tx1"/>
                </a:solidFill>
                <a:latin typeface="Calibri" charset="0"/>
                <a:ea typeface="標楷體" charset="0"/>
                <a:cs typeface="標楷體" charset="0"/>
              </a:rPr>
              <a:t>Thank you very much! </a:t>
            </a:r>
          </a:p>
        </p:txBody>
      </p:sp>
      <p:pic>
        <p:nvPicPr>
          <p:cNvPr id="12292" name="Picture 12" descr="Thank you very much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6800" y="1989138"/>
            <a:ext cx="4322763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投影片編號版面配置區 2"/>
          <p:cNvSpPr txBox="1">
            <a:spLocks/>
          </p:cNvSpPr>
          <p:nvPr/>
        </p:nvSpPr>
        <p:spPr>
          <a:xfrm>
            <a:off x="0" y="6500813"/>
            <a:ext cx="1133475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rgbClr val="000000"/>
                </a:solidFill>
                <a:latin typeface="Arial" charset="0"/>
                <a:ea typeface="新細明體" charset="0"/>
                <a:cs typeface="新細明體" charset="0"/>
                <a:sym typeface="Arial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rgbClr val="000000"/>
                </a:solidFill>
                <a:latin typeface="Arial" charset="0"/>
                <a:ea typeface="新細明體" charset="0"/>
                <a:cs typeface="新細明體" charset="0"/>
                <a:sym typeface="Arial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rgbClr val="000000"/>
                </a:solidFill>
                <a:latin typeface="Arial" charset="0"/>
                <a:ea typeface="新細明體" charset="0"/>
                <a:cs typeface="新細明體" charset="0"/>
                <a:sym typeface="Arial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rgbClr val="000000"/>
                </a:solidFill>
                <a:latin typeface="Arial" charset="0"/>
                <a:ea typeface="新細明體" charset="0"/>
                <a:cs typeface="新細明體" charset="0"/>
                <a:sym typeface="Arial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rgbClr val="000000"/>
                </a:solidFill>
                <a:latin typeface="Arial" charset="0"/>
                <a:ea typeface="新細明體" charset="0"/>
                <a:cs typeface="新細明體" charset="0"/>
                <a:sym typeface="Arial" charset="0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rgbClr val="000000"/>
                </a:solidFill>
                <a:latin typeface="Arial" charset="0"/>
                <a:ea typeface="新細明體" charset="0"/>
                <a:cs typeface="新細明體" charset="0"/>
                <a:sym typeface="Arial" charset="0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rgbClr val="000000"/>
                </a:solidFill>
                <a:latin typeface="Arial" charset="0"/>
                <a:ea typeface="新細明體" charset="0"/>
                <a:cs typeface="新細明體" charset="0"/>
                <a:sym typeface="Arial" charset="0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rgbClr val="000000"/>
                </a:solidFill>
                <a:latin typeface="Arial" charset="0"/>
                <a:ea typeface="新細明體" charset="0"/>
                <a:cs typeface="新細明體" charset="0"/>
                <a:sym typeface="Arial" charset="0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rgbClr val="000000"/>
                </a:solidFill>
                <a:latin typeface="Arial" charset="0"/>
                <a:ea typeface="新細明體" charset="0"/>
                <a:cs typeface="新細明體" charset="0"/>
                <a:sym typeface="Arial" charset="0"/>
              </a:defRPr>
            </a:lvl9pPr>
          </a:lstStyle>
          <a:p>
            <a:pPr eaLnBrk="1" hangingPunct="1"/>
            <a:r>
              <a:rPr lang="en-US" altLang="zh-TW" sz="12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Page </a:t>
            </a:r>
            <a:fld id="{B9D7C57F-BB1C-8C47-8DE0-2FB3C463E547}" type="slidenum">
              <a:rPr lang="zh-TW" altLang="en-US" sz="120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pPr eaLnBrk="1" hangingPunct="1"/>
              <a:t>12</a:t>
            </a:fld>
            <a:endPara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iro">
      <a:majorFont>
        <a:latin typeface="Calibri"/>
        <a:ea typeface="標楷體"/>
        <a:cs typeface=""/>
      </a:majorFont>
      <a:minorFont>
        <a:latin typeface="Calibri"/>
        <a:ea typeface="標楷體"/>
        <a:cs typeface=""/>
      </a:minorFont>
    </a:fontScheme>
    <a:fmtScheme name="模組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Arial" charset="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19675</TotalTime>
  <Pages>0</Pages>
  <Words>325</Words>
  <Characters>0</Characters>
  <Application>Microsoft Office PowerPoint</Application>
  <PresentationFormat>如螢幕大小 (4:3)</PresentationFormat>
  <Lines>0</Lines>
  <Paragraphs>187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預設簡報設計</vt:lpstr>
      <vt:lpstr>Win-GRAF</vt:lpstr>
      <vt:lpstr>Hardware Platform List</vt:lpstr>
      <vt:lpstr>ViewPAC series</vt:lpstr>
      <vt:lpstr>WP-8x48   vs  WP-8x28-CE7</vt:lpstr>
      <vt:lpstr>WP-5238-CE7</vt:lpstr>
      <vt:lpstr>XP-8x48-CE6 series</vt:lpstr>
      <vt:lpstr>WP-9x28-CE7 series</vt:lpstr>
      <vt:lpstr>Dimensions</vt:lpstr>
      <vt:lpstr>Dimensions (WP-8xxx)</vt:lpstr>
      <vt:lpstr>Dimensions (XP-8xx8-CE6)</vt:lpstr>
      <vt:lpstr>Dimensions (WP-9x2x-CE7)</vt:lpstr>
      <vt:lpstr>投影片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ICPDAS</dc:creator>
  <cp:lastModifiedBy>user</cp:lastModifiedBy>
  <cp:revision>273</cp:revision>
  <dcterms:modified xsi:type="dcterms:W3CDTF">2017-07-24T04:21:30Z</dcterms:modified>
</cp:coreProperties>
</file>