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7"/>
  </p:notesMasterIdLst>
  <p:handoutMasterIdLst>
    <p:handoutMasterId r:id="rId48"/>
  </p:handoutMasterIdLst>
  <p:sldIdLst>
    <p:sldId id="521" r:id="rId2"/>
    <p:sldId id="651" r:id="rId3"/>
    <p:sldId id="643" r:id="rId4"/>
    <p:sldId id="656" r:id="rId5"/>
    <p:sldId id="659" r:id="rId6"/>
    <p:sldId id="660" r:id="rId7"/>
    <p:sldId id="661" r:id="rId8"/>
    <p:sldId id="676" r:id="rId9"/>
    <p:sldId id="666" r:id="rId10"/>
    <p:sldId id="648" r:id="rId11"/>
    <p:sldId id="698" r:id="rId12"/>
    <p:sldId id="699" r:id="rId13"/>
    <p:sldId id="696" r:id="rId14"/>
    <p:sldId id="674" r:id="rId15"/>
    <p:sldId id="695" r:id="rId16"/>
    <p:sldId id="694" r:id="rId17"/>
    <p:sldId id="689" r:id="rId18"/>
    <p:sldId id="691" r:id="rId19"/>
    <p:sldId id="692" r:id="rId20"/>
    <p:sldId id="705" r:id="rId21"/>
    <p:sldId id="706" r:id="rId22"/>
    <p:sldId id="672" r:id="rId23"/>
    <p:sldId id="701" r:id="rId24"/>
    <p:sldId id="650" r:id="rId25"/>
    <p:sldId id="693" r:id="rId26"/>
    <p:sldId id="649" r:id="rId27"/>
    <p:sldId id="673" r:id="rId28"/>
    <p:sldId id="697" r:id="rId29"/>
    <p:sldId id="700" r:id="rId30"/>
    <p:sldId id="690" r:id="rId31"/>
    <p:sldId id="677" r:id="rId32"/>
    <p:sldId id="678" r:id="rId33"/>
    <p:sldId id="675" r:id="rId34"/>
    <p:sldId id="679" r:id="rId35"/>
    <p:sldId id="680" r:id="rId36"/>
    <p:sldId id="681" r:id="rId37"/>
    <p:sldId id="682" r:id="rId38"/>
    <p:sldId id="685" r:id="rId39"/>
    <p:sldId id="686" r:id="rId40"/>
    <p:sldId id="687" r:id="rId41"/>
    <p:sldId id="688" r:id="rId42"/>
    <p:sldId id="703" r:id="rId43"/>
    <p:sldId id="704" r:id="rId44"/>
    <p:sldId id="702" r:id="rId45"/>
    <p:sldId id="622" r:id="rId46"/>
  </p:sldIdLst>
  <p:sldSz cx="9144000" cy="6858000" type="screen4x3"/>
  <p:notesSz cx="9874250" cy="679767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006699"/>
    <a:srgbClr val="FF3399"/>
    <a:srgbClr val="FF6600"/>
    <a:srgbClr val="9900CC"/>
    <a:srgbClr val="376193"/>
    <a:srgbClr val="FF0066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86395" autoAdjust="0"/>
  </p:normalViewPr>
  <p:slideViewPr>
    <p:cSldViewPr>
      <p:cViewPr>
        <p:scale>
          <a:sx n="75" d="100"/>
          <a:sy n="75" d="100"/>
        </p:scale>
        <p:origin x="-936" y="-126"/>
      </p:cViewPr>
      <p:guideLst>
        <p:guide orient="horz" pos="1680"/>
        <p:guide pos="2880"/>
      </p:guideLst>
    </p:cSldViewPr>
  </p:slideViewPr>
  <p:outlineViewPr>
    <p:cViewPr>
      <p:scale>
        <a:sx n="33" d="100"/>
        <a:sy n="33" d="100"/>
      </p:scale>
      <p:origin x="258" y="6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9" d="100"/>
          <a:sy n="29" d="100"/>
        </p:scale>
        <p:origin x="-1186" y="-82"/>
      </p:cViewPr>
      <p:guideLst>
        <p:guide orient="horz" pos="2140"/>
        <p:guide pos="310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27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9" tIns="46845" rIns="93689" bIns="46845" numCol="1" anchor="t" anchorCtr="0" compatLnSpc="1">
            <a:prstTxWarp prst="textNoShape">
              <a:avLst/>
            </a:prstTxWarp>
          </a:bodyPr>
          <a:lstStyle>
            <a:lvl1pPr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64188" y="0"/>
            <a:ext cx="434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9" tIns="46845" rIns="93689" bIns="46845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t" anchorCtr="0" compatLnSpc="1">
            <a:prstTxWarp prst="textNoShape">
              <a:avLst/>
            </a:prstTxWarp>
          </a:bodyPr>
          <a:lstStyle>
            <a:lvl1pPr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5938" y="0"/>
            <a:ext cx="42783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6913" y="509588"/>
            <a:ext cx="3400425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6038" y="3228975"/>
            <a:ext cx="7242175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278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b" anchorCtr="0" compatLnSpc="1">
            <a:prstTxWarp prst="textNoShape">
              <a:avLst/>
            </a:prstTxWarp>
          </a:bodyPr>
          <a:lstStyle>
            <a:lvl1pPr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5938" y="6456363"/>
            <a:ext cx="4278312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E4049AA3-398C-4A45-BD34-4D7E3AB2A0A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750" y="374650"/>
            <a:ext cx="81343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en-US" altLang="zh-TW" sz="5000" b="1" smtClean="0">
                <a:solidFill>
                  <a:srgbClr val="0038A8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TW" altLang="en-US" sz="5000" b="1" smtClean="0">
                <a:solidFill>
                  <a:srgbClr val="0038A8"/>
                </a:solidFill>
                <a:latin typeface="標楷體" pitchFamily="65" charset="-120"/>
                <a:ea typeface="標楷體" pitchFamily="65" charset="-120"/>
              </a:rPr>
              <a:t>泓格科技股份有限公司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screen">
            <a:lum bright="20000"/>
          </a:blip>
          <a:srcRect/>
          <a:stretch>
            <a:fillRect/>
          </a:stretch>
        </p:blipFill>
        <p:spPr bwMode="auto">
          <a:xfrm>
            <a:off x="1500188" y="3370263"/>
            <a:ext cx="6408737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29058" y="4500570"/>
            <a:ext cx="3929090" cy="18573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2400" b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service@icpdas.com   ICP DAS      www.icpdas.com 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B804A-0B39-40CC-961F-8CA6291A184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3B19A-E7A9-4B55-A432-BEF78509CA19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BBFDF-63A8-434D-A67A-91A2D4907AF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D5B4E-C369-4CBC-AB5B-D72941563050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87F10-1252-4EFE-A948-7EB35207736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A8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75CD-4305-4933-8648-2C576A51845E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93ECD-E5ED-4A06-9B76-80D59081116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A8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F017D-9416-46F0-AE1D-B0B341627BC3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C8B55-5EE3-4E3D-A845-0BA709CA1E5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357313" y="1214438"/>
            <a:ext cx="7286625" cy="285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A8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65ED4-0354-4C50-B8F8-F99B3938048B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D025E-E07A-491E-AE80-8FE10054A72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3FAC-6B87-48D1-8A4C-B68AA6BA1124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76020-050F-4881-9738-E9495F364CA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8080-74C4-47B2-87AA-E274DF294ADF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AC4B7-7361-49AC-AB1A-4986CEBB3B9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6211B-EBE6-4AF8-9BEF-0EB48E59B995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59E41-9516-43A3-9F44-BAFCC940298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AE4DE-6509-463E-BD32-090482C15771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F0F0B-D1D0-4744-BFE4-3B6ADD9BB9B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71563" y="6429375"/>
            <a:ext cx="1857375" cy="428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D7039555-7D89-48CC-9B04-44A4B3CA577F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ICP DAS   www.cpdas.com   service@icpdas.com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0" y="6429375"/>
            <a:ext cx="1071563" cy="428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Page </a:t>
            </a:r>
            <a:fld id="{C9469F58-011E-4BA7-A926-E7E6CFC3C29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1692275" y="1357313"/>
            <a:ext cx="64087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9" r:id="rId1"/>
    <p:sldLayoutId id="2147485100" r:id="rId2"/>
    <p:sldLayoutId id="2147485101" r:id="rId3"/>
    <p:sldLayoutId id="2147485102" r:id="rId4"/>
    <p:sldLayoutId id="2147485103" r:id="rId5"/>
    <p:sldLayoutId id="2147485104" r:id="rId6"/>
    <p:sldLayoutId id="2147485105" r:id="rId7"/>
    <p:sldLayoutId id="2147485106" r:id="rId8"/>
    <p:sldLayoutId id="2147485107" r:id="rId9"/>
    <p:sldLayoutId id="2147485108" r:id="rId10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b="1" kern="1200">
          <a:solidFill>
            <a:srgbClr val="0038A8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icpdas.com/root/support/faq/win-graf_tc.ph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icpdas.com/root/news/products/2017/2017062807_tc.php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icpdas.com/root/product/solutions/softplc_based_on_pac/win-graf/download_tc.html" TargetMode="Externa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841375" y="1700213"/>
            <a:ext cx="7921625" cy="14811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Win-GRAF</a:t>
            </a:r>
            <a:endParaRPr lang="zh-TW" alt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5" name="副標題 6"/>
          <p:cNvSpPr>
            <a:spLocks noGrp="1"/>
          </p:cNvSpPr>
          <p:nvPr>
            <p:ph type="subTitle" idx="1"/>
          </p:nvPr>
        </p:nvSpPr>
        <p:spPr>
          <a:xfrm>
            <a:off x="4500563" y="5013325"/>
            <a:ext cx="4143375" cy="1214438"/>
          </a:xfrm>
        </p:spPr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 altLang="zh-TW" b="1" i="1" dirty="0" smtClean="0">
              <a:solidFill>
                <a:srgbClr val="0000CC"/>
              </a:solidFill>
            </a:endParaRPr>
          </a:p>
          <a:p>
            <a:pPr fontAlgn="base">
              <a:spcAft>
                <a:spcPct val="0"/>
              </a:spcAft>
              <a:defRPr/>
            </a:pPr>
            <a:r>
              <a:rPr lang="en-US" altLang="zh-TW" b="1" i="1" dirty="0" smtClean="0">
                <a:solidFill>
                  <a:srgbClr val="0000CC"/>
                </a:solidFill>
              </a:rPr>
              <a:t>Jul. </a:t>
            </a:r>
            <a:r>
              <a:rPr lang="en-US" altLang="zh-TW" b="1" i="1" dirty="0" smtClean="0">
                <a:solidFill>
                  <a:srgbClr val="0000CC"/>
                </a:solidFill>
              </a:rPr>
              <a:t>24, </a:t>
            </a:r>
            <a:r>
              <a:rPr lang="en-US" altLang="zh-TW" b="1" i="1" dirty="0" smtClean="0">
                <a:solidFill>
                  <a:srgbClr val="0000CC"/>
                </a:solidFill>
              </a:rPr>
              <a:t>2017</a:t>
            </a:r>
          </a:p>
        </p:txBody>
      </p:sp>
      <p:sp>
        <p:nvSpPr>
          <p:cNvPr id="1229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10DEA9-5924-427E-ADB2-85CEC4361F35}" type="slidenum">
              <a:rPr lang="zh-TW" altLang="en-US" smtClean="0">
                <a:ea typeface="新細明體" charset="-120"/>
              </a:rPr>
              <a:pPr/>
              <a:t>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什麼是 </a:t>
            </a: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Win-GRAF?</a:t>
            </a:r>
            <a:endParaRPr lang="zh-TW" altLang="en-US" sz="4000" dirty="0" smtClean="0">
              <a:ea typeface="微軟正黑體" pitchFamily="34" charset="-120"/>
            </a:endParaRPr>
          </a:p>
        </p:txBody>
      </p:sp>
      <p:sp>
        <p:nvSpPr>
          <p:cNvPr id="1331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746044-A666-46FF-8457-4E5B49A23E1F}" type="slidenum">
              <a:rPr lang="zh-TW" altLang="en-US" smtClean="0">
                <a:ea typeface="新細明體" charset="-120"/>
              </a:rPr>
              <a:pPr/>
              <a:t>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3316" name="文字方塊 11"/>
          <p:cNvSpPr txBox="1">
            <a:spLocks noChangeArrowheads="1"/>
          </p:cNvSpPr>
          <p:nvPr/>
        </p:nvSpPr>
        <p:spPr bwMode="auto">
          <a:xfrm>
            <a:off x="401638" y="1789113"/>
            <a:ext cx="8640762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1500"/>
              </a:spcBef>
              <a:buFont typeface="Wingdings" pitchFamily="2" charset="2"/>
              <a:buChar char="l"/>
              <a:defRPr/>
            </a:pP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符合國際工控標準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IEC 61131-3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PLC 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編程工具</a:t>
            </a:r>
            <a:endParaRPr lang="en-US" altLang="zh-TW" sz="28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  <a:spcBef>
                <a:spcPts val="1500"/>
              </a:spcBef>
              <a:buFont typeface="Wingdings" pitchFamily="2" charset="2"/>
              <a:buChar char="l"/>
              <a:defRPr/>
            </a:pPr>
            <a:r>
              <a:rPr lang="en-US" altLang="zh-TW" sz="2800" b="1" dirty="0">
                <a:ea typeface="微軟正黑體" pitchFamily="34" charset="-120"/>
              </a:rPr>
              <a:t> </a:t>
            </a:r>
            <a:r>
              <a:rPr lang="zh-TW" altLang="en-US" sz="2800" b="1" dirty="0">
                <a:ea typeface="微軟正黑體" pitchFamily="34" charset="-120"/>
              </a:rPr>
              <a:t>編程語言</a:t>
            </a:r>
            <a:r>
              <a:rPr lang="en-US" altLang="zh-TW" sz="2800" b="1" dirty="0">
                <a:ea typeface="微軟正黑體" pitchFamily="34" charset="-120"/>
              </a:rPr>
              <a:t>:</a:t>
            </a:r>
            <a:r>
              <a:rPr lang="en-US" altLang="zh-TW" sz="2800" dirty="0">
                <a:ea typeface="微軟正黑體" pitchFamily="34" charset="-120"/>
              </a:rPr>
              <a:t>	</a:t>
            </a:r>
          </a:p>
          <a:p>
            <a:pPr marL="723900">
              <a:spcBef>
                <a:spcPts val="1500"/>
              </a:spcBef>
              <a:buFont typeface="Wingdings" pitchFamily="2" charset="2"/>
              <a:buNone/>
              <a:tabLst>
                <a:tab pos="3048000" algn="l"/>
              </a:tabLst>
              <a:defRPr/>
            </a:pPr>
            <a:r>
              <a:rPr lang="zh-TW" altLang="en-US" dirty="0">
                <a:ea typeface="微軟正黑體" pitchFamily="34" charset="-120"/>
              </a:rPr>
              <a:t>階梯圖</a:t>
            </a:r>
            <a:r>
              <a:rPr lang="en-US" altLang="zh-TW" dirty="0">
                <a:ea typeface="微軟正黑體" pitchFamily="34" charset="-120"/>
              </a:rPr>
              <a:t>	(LD)</a:t>
            </a:r>
            <a:br>
              <a:rPr lang="en-US" altLang="zh-TW" dirty="0">
                <a:ea typeface="微軟正黑體" pitchFamily="34" charset="-120"/>
              </a:rPr>
            </a:br>
            <a:r>
              <a:rPr lang="zh-TW" altLang="en-US" dirty="0">
                <a:ea typeface="微軟正黑體" pitchFamily="34" charset="-120"/>
              </a:rPr>
              <a:t>功能方塊圖</a:t>
            </a:r>
            <a:r>
              <a:rPr lang="en-US" altLang="zh-TW" dirty="0">
                <a:ea typeface="微軟正黑體" pitchFamily="34" charset="-120"/>
              </a:rPr>
              <a:t>     	(FBD)</a:t>
            </a:r>
            <a:br>
              <a:rPr lang="en-US" altLang="zh-TW" dirty="0">
                <a:ea typeface="微軟正黑體" pitchFamily="34" charset="-120"/>
              </a:rPr>
            </a:br>
            <a:r>
              <a:rPr lang="zh-TW" altLang="en-US" dirty="0">
                <a:ea typeface="微軟正黑體" pitchFamily="34" charset="-120"/>
              </a:rPr>
              <a:t>結構化文字 </a:t>
            </a:r>
            <a:r>
              <a:rPr lang="en-US" altLang="zh-TW" dirty="0">
                <a:ea typeface="微軟正黑體" pitchFamily="34" charset="-120"/>
              </a:rPr>
              <a:t>	(ST)</a:t>
            </a:r>
            <a:br>
              <a:rPr lang="en-US" altLang="zh-TW" dirty="0">
                <a:ea typeface="微軟正黑體" pitchFamily="34" charset="-120"/>
              </a:rPr>
            </a:br>
            <a:r>
              <a:rPr lang="zh-TW" altLang="en-US" dirty="0">
                <a:ea typeface="微軟正黑體" pitchFamily="34" charset="-120"/>
              </a:rPr>
              <a:t>順序式功能圖</a:t>
            </a:r>
            <a:r>
              <a:rPr lang="en-US" altLang="zh-TW" dirty="0">
                <a:ea typeface="微軟正黑體" pitchFamily="34" charset="-120"/>
              </a:rPr>
              <a:t>	(SFC)</a:t>
            </a:r>
            <a:br>
              <a:rPr lang="en-US" altLang="zh-TW" dirty="0">
                <a:ea typeface="微軟正黑體" pitchFamily="34" charset="-120"/>
              </a:rPr>
            </a:br>
            <a:r>
              <a:rPr lang="zh-TW" altLang="en-US" dirty="0">
                <a:ea typeface="微軟正黑體" pitchFamily="34" charset="-120"/>
              </a:rPr>
              <a:t>指令集</a:t>
            </a:r>
            <a:r>
              <a:rPr lang="en-US" altLang="zh-TW" dirty="0">
                <a:ea typeface="微軟正黑體" pitchFamily="34" charset="-120"/>
              </a:rPr>
              <a:t>	 (IL) </a:t>
            </a:r>
          </a:p>
          <a:p>
            <a:pPr>
              <a:lnSpc>
                <a:spcPct val="150000"/>
              </a:lnSpc>
              <a:spcBef>
                <a:spcPts val="1500"/>
              </a:spcBef>
              <a:buFont typeface="Wingdings" pitchFamily="2" charset="2"/>
              <a:buChar char="l"/>
              <a:defRPr/>
            </a:pPr>
            <a:r>
              <a:rPr lang="en-US" altLang="zh-TW" dirty="0">
                <a:ea typeface="微軟正黑體" pitchFamily="34" charset="-120"/>
              </a:rPr>
              <a:t> </a:t>
            </a:r>
            <a:r>
              <a:rPr lang="zh-TW" altLang="en-US" sz="2800" b="1" dirty="0">
                <a:ea typeface="微軟正黑體" pitchFamily="34" charset="-120"/>
              </a:rPr>
              <a:t>提供好用的偵錯工具</a:t>
            </a:r>
            <a:endParaRPr lang="zh-TW" altLang="en-US" sz="2800" dirty="0">
              <a:ea typeface="微軟正黑體" pitchFamily="34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zh-TW" sz="4000" dirty="0" smtClean="0">
                <a:solidFill>
                  <a:schemeClr val="tx1"/>
                </a:solidFill>
                <a:ea typeface="微軟正黑體"/>
                <a:cs typeface="+mn-cs"/>
              </a:rPr>
              <a:t>Win-GRAF Workbench</a:t>
            </a:r>
            <a:endParaRPr lang="zh-TW" altLang="en-US" dirty="0"/>
          </a:p>
        </p:txBody>
      </p:sp>
      <p:sp>
        <p:nvSpPr>
          <p:cNvPr id="1433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3B0245-7FF8-470A-ADBB-A41BCC55F966}" type="slidenum">
              <a:rPr lang="zh-TW" altLang="en-US" smtClean="0">
                <a:ea typeface="新細明體" charset="-120"/>
              </a:rPr>
              <a:pPr/>
              <a:t>3</a:t>
            </a:fld>
            <a:endParaRPr lang="en-US" altLang="zh-TW" smtClean="0">
              <a:ea typeface="新細明體" charset="-120"/>
            </a:endParaRPr>
          </a:p>
        </p:txBody>
      </p:sp>
      <p:grpSp>
        <p:nvGrpSpPr>
          <p:cNvPr id="14340" name="群組 15"/>
          <p:cNvGrpSpPr>
            <a:grpSpLocks/>
          </p:cNvGrpSpPr>
          <p:nvPr/>
        </p:nvGrpSpPr>
        <p:grpSpPr bwMode="auto">
          <a:xfrm>
            <a:off x="709613" y="2687638"/>
            <a:ext cx="7850187" cy="3538537"/>
            <a:chOff x="66675" y="1445628"/>
            <a:chExt cx="9077325" cy="4576762"/>
          </a:xfrm>
        </p:grpSpPr>
        <p:pic>
          <p:nvPicPr>
            <p:cNvPr id="14344" name="Picture 2" descr="C:\Documents and Settings\Janice\桌面\Win-GRAF\pic\add_Pro_6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6675" y="1445628"/>
              <a:ext cx="9077325" cy="457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矩形 5"/>
            <p:cNvSpPr/>
            <p:nvPr/>
          </p:nvSpPr>
          <p:spPr>
            <a:xfrm>
              <a:off x="2555826" y="2088304"/>
              <a:ext cx="4031104" cy="29238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01103" y="1731033"/>
              <a:ext cx="2397368" cy="496894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2000" b="1" dirty="0">
                  <a:solidFill>
                    <a:srgbClr val="FFFFFF"/>
                  </a:solidFill>
                  <a:ea typeface="微軟正黑體" pitchFamily="34" charset="-120"/>
                </a:rPr>
                <a:t>程式編輯區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660356" y="2059558"/>
              <a:ext cx="2479972" cy="172886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922855" y="1731033"/>
              <a:ext cx="1798944" cy="496894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2000" b="1" dirty="0">
                  <a:solidFill>
                    <a:srgbClr val="FFFFFF"/>
                  </a:solidFill>
                  <a:ea typeface="微軟正黑體" pitchFamily="34" charset="-120"/>
                </a:rPr>
                <a:t>變數區</a:t>
              </a:r>
              <a:endParaRPr lang="en-US" altLang="zh-TW" sz="2000" b="1" dirty="0">
                <a:solidFill>
                  <a:srgbClr val="FFFFFF"/>
                </a:solidFill>
                <a:ea typeface="微軟正黑體" pitchFamily="34" charset="-120"/>
              </a:endParaRPr>
            </a:p>
          </p:txBody>
        </p:sp>
        <p:sp>
          <p:nvSpPr>
            <p:cNvPr id="3" name="矩形 11"/>
            <p:cNvSpPr/>
            <p:nvPr/>
          </p:nvSpPr>
          <p:spPr>
            <a:xfrm>
              <a:off x="6660356" y="3819220"/>
              <a:ext cx="2479972" cy="119295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555826" y="5012176"/>
              <a:ext cx="6584502" cy="79462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722769" y="4474216"/>
              <a:ext cx="2197281" cy="505107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000" b="1" dirty="0">
                  <a:solidFill>
                    <a:srgbClr val="FFFFFF"/>
                  </a:solidFill>
                  <a:ea typeface="微軟正黑體" pitchFamily="34" charset="-120"/>
                </a:rPr>
                <a:t>FBD </a:t>
              </a:r>
              <a:r>
                <a:rPr lang="zh-TW" altLang="en-US" sz="2000" b="1" dirty="0">
                  <a:solidFill>
                    <a:srgbClr val="FFFFFF"/>
                  </a:solidFill>
                  <a:ea typeface="微軟正黑體" pitchFamily="34" charset="-120"/>
                </a:rPr>
                <a:t>與 其他</a:t>
              </a:r>
              <a:endParaRPr lang="en-US" altLang="zh-TW" sz="2000" b="1" dirty="0">
                <a:solidFill>
                  <a:srgbClr val="FFFFFF"/>
                </a:solidFill>
                <a:ea typeface="微軟正黑體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381872" y="5069668"/>
              <a:ext cx="1798944" cy="503054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2000" b="1" dirty="0">
                  <a:solidFill>
                    <a:srgbClr val="FFFFFF"/>
                  </a:solidFill>
                  <a:ea typeface="微軟正黑體" pitchFamily="34" charset="-120"/>
                </a:rPr>
                <a:t>訊息區</a:t>
              </a:r>
              <a:endParaRPr lang="en-US" altLang="zh-TW" sz="2000" b="1" dirty="0">
                <a:solidFill>
                  <a:srgbClr val="FFFFFF"/>
                </a:solidFill>
                <a:ea typeface="微軟正黑體" pitchFamily="34" charset="-120"/>
              </a:endParaRPr>
            </a:p>
          </p:txBody>
        </p:sp>
      </p:grpSp>
      <p:sp>
        <p:nvSpPr>
          <p:cNvPr id="14342" name="文字方塊 16"/>
          <p:cNvSpPr txBox="1">
            <a:spLocks noChangeArrowheads="1"/>
          </p:cNvSpPr>
          <p:nvPr/>
        </p:nvSpPr>
        <p:spPr bwMode="auto">
          <a:xfrm>
            <a:off x="1619250" y="955675"/>
            <a:ext cx="68913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2550">
              <a:spcBef>
                <a:spcPts val="1500"/>
              </a:spcBef>
              <a:tabLst>
                <a:tab pos="442913" algn="l"/>
              </a:tabLst>
              <a:defRPr/>
            </a:pPr>
            <a:r>
              <a:rPr lang="zh-TW" altLang="en-US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可用於 </a:t>
            </a:r>
            <a:r>
              <a:rPr lang="en-US" altLang="zh-TW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Windows XP/7/8/10 (32-bit </a:t>
            </a:r>
            <a:r>
              <a:rPr lang="zh-TW" altLang="en-US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或 </a:t>
            </a:r>
            <a:r>
              <a:rPr lang="en-US" altLang="zh-TW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64-bit)   </a:t>
            </a:r>
            <a:endParaRPr lang="zh-TW" altLang="en-US" sz="2600" b="1" dirty="0">
              <a:solidFill>
                <a:schemeClr val="accent1">
                  <a:lumMod val="75000"/>
                </a:schemeClr>
              </a:solidFill>
              <a:ea typeface="微軟正黑體" pitchFamily="34" charset="-120"/>
            </a:endParaRPr>
          </a:p>
        </p:txBody>
      </p:sp>
      <p:sp>
        <p:nvSpPr>
          <p:cNvPr id="2" name="文字方塊 11"/>
          <p:cNvSpPr txBox="1">
            <a:spLocks noChangeArrowheads="1"/>
          </p:cNvSpPr>
          <p:nvPr/>
        </p:nvSpPr>
        <p:spPr bwMode="auto">
          <a:xfrm>
            <a:off x="323850" y="1536700"/>
            <a:ext cx="8640763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l"/>
            </a:pPr>
            <a:r>
              <a:rPr lang="zh-TW" altLang="en-US">
                <a:ea typeface="微軟正黑體" pitchFamily="34" charset="-120"/>
              </a:rPr>
              <a:t> </a:t>
            </a:r>
            <a:r>
              <a:rPr lang="zh-TW" altLang="en-US" b="1">
                <a:ea typeface="微軟正黑體" pitchFamily="34" charset="-120"/>
              </a:rPr>
              <a:t>隨貨有附一個 </a:t>
            </a:r>
            <a:r>
              <a:rPr lang="en-US" altLang="zh-TW" b="1">
                <a:ea typeface="微軟正黑體" pitchFamily="34" charset="-120"/>
              </a:rPr>
              <a:t>USB Dongle</a:t>
            </a:r>
            <a:r>
              <a:rPr lang="zh-TW" altLang="en-US" b="1">
                <a:ea typeface="微軟正黑體" pitchFamily="34" charset="-120"/>
              </a:rPr>
              <a:t>。</a:t>
            </a:r>
            <a:endParaRPr lang="en-US" altLang="zh-TW" b="1">
              <a:ea typeface="微軟正黑體" pitchFamily="34" charset="-120"/>
            </a:endParaRPr>
          </a:p>
          <a:p>
            <a:pPr>
              <a:spcBef>
                <a:spcPts val="600"/>
              </a:spcBef>
              <a:buFont typeface="Wingdings" pitchFamily="2" charset="2"/>
              <a:buChar char="l"/>
            </a:pPr>
            <a:r>
              <a:rPr lang="en-US" altLang="zh-TW" b="1">
                <a:ea typeface="微軟正黑體" pitchFamily="34" charset="-120"/>
              </a:rPr>
              <a:t> </a:t>
            </a:r>
            <a:r>
              <a:rPr lang="zh-TW" altLang="en-US" b="1">
                <a:ea typeface="微軟正黑體" pitchFamily="34" charset="-120"/>
              </a:rPr>
              <a:t>若無此 </a:t>
            </a:r>
            <a:r>
              <a:rPr lang="en-US" altLang="zh-TW" b="1">
                <a:ea typeface="微軟正黑體" pitchFamily="34" charset="-120"/>
              </a:rPr>
              <a:t>USB Dongle </a:t>
            </a:r>
            <a:r>
              <a:rPr lang="zh-TW" altLang="en-US" b="1">
                <a:ea typeface="微軟正黑體" pitchFamily="34" charset="-120"/>
              </a:rPr>
              <a:t>，將會以試用版開啟軟體。</a:t>
            </a:r>
            <a:endParaRPr lang="en-US" altLang="zh-TW" b="1">
              <a:ea typeface="微軟正黑體" pitchFamily="34" charset="-120"/>
            </a:endParaRPr>
          </a:p>
          <a:p>
            <a:pPr>
              <a:spcBef>
                <a:spcPts val="600"/>
              </a:spcBef>
              <a:buFont typeface="Wingdings" pitchFamily="2" charset="2"/>
              <a:buNone/>
            </a:pPr>
            <a:endParaRPr lang="zh-TW" altLang="en-US">
              <a:ea typeface="微軟正黑體" pitchFamily="34" charset="-120"/>
            </a:endParaRPr>
          </a:p>
        </p:txBody>
      </p:sp>
      <p:pic>
        <p:nvPicPr>
          <p:cNvPr id="14343" name="圖片 3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21613" y="1439863"/>
            <a:ext cx="1066800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692275" y="274638"/>
            <a:ext cx="64087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Win-GRAF PAC</a:t>
            </a:r>
            <a:r>
              <a:rPr lang="zh-TW" alt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通訊協定</a:t>
            </a:r>
          </a:p>
        </p:txBody>
      </p:sp>
      <p:sp>
        <p:nvSpPr>
          <p:cNvPr id="1536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61E462-2944-403C-9147-85719ED9B49B}" type="slidenum">
              <a:rPr lang="zh-TW" altLang="en-US" smtClean="0">
                <a:ea typeface="新細明體" charset="-120"/>
              </a:rPr>
              <a:pPr/>
              <a:t>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5364" name="文字方塊 11"/>
          <p:cNvSpPr txBox="1">
            <a:spLocks noChangeArrowheads="1"/>
          </p:cNvSpPr>
          <p:nvPr/>
        </p:nvSpPr>
        <p:spPr bwMode="auto">
          <a:xfrm>
            <a:off x="1227138" y="1624013"/>
            <a:ext cx="694531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>
              <a:lnSpc>
                <a:spcPct val="13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	Modbus TCP 	(Slave, Master)</a:t>
            </a:r>
          </a:p>
          <a:p>
            <a:pPr marL="360363">
              <a:lnSpc>
                <a:spcPct val="13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Modbus RTU 	(Slave, Master)</a:t>
            </a:r>
          </a:p>
          <a:p>
            <a:pPr marL="360363">
              <a:lnSpc>
                <a:spcPct val="13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Modbus UDP 	(Master)</a:t>
            </a:r>
          </a:p>
          <a:p>
            <a:pPr marL="360363">
              <a:lnSpc>
                <a:spcPct val="13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Modbus ASCII	(Master)</a:t>
            </a:r>
          </a:p>
          <a:p>
            <a:pPr marL="360363">
              <a:lnSpc>
                <a:spcPct val="13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HART (Master)</a:t>
            </a:r>
          </a:p>
          <a:p>
            <a:pPr marL="812800" indent="-452438">
              <a:lnSpc>
                <a:spcPct val="13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DCON (ICP DAS I-7000 </a:t>
            </a:r>
            <a:r>
              <a:rPr lang="zh-TW" altLang="en-US" sz="2800" b="1" dirty="0">
                <a:ea typeface="微軟正黑體" pitchFamily="34" charset="-120"/>
              </a:rPr>
              <a:t>系列模組</a:t>
            </a:r>
            <a:r>
              <a:rPr lang="en-US" altLang="zh-TW" sz="2800" b="1" dirty="0">
                <a:ea typeface="微軟正黑體" pitchFamily="34" charset="-120"/>
              </a:rPr>
              <a:t>, </a:t>
            </a:r>
            <a:br>
              <a:rPr lang="en-US" altLang="zh-TW" sz="2800" b="1" dirty="0">
                <a:ea typeface="微軟正黑體" pitchFamily="34" charset="-120"/>
              </a:rPr>
            </a:br>
            <a:r>
              <a:rPr lang="en-US" altLang="zh-TW" sz="2800" b="1" dirty="0">
                <a:ea typeface="微軟正黑體" pitchFamily="34" charset="-120"/>
              </a:rPr>
              <a:t>RU-87P8/P4 + I-87xxxW I/O </a:t>
            </a:r>
            <a:r>
              <a:rPr lang="zh-TW" altLang="en-US" sz="2800" b="1" dirty="0">
                <a:ea typeface="微軟正黑體" pitchFamily="34" charset="-120"/>
              </a:rPr>
              <a:t>模組</a:t>
            </a:r>
            <a:r>
              <a:rPr lang="en-US" altLang="zh-TW" sz="2800" b="1" dirty="0">
                <a:ea typeface="微軟正黑體" pitchFamily="34" charset="-120"/>
              </a:rPr>
              <a:t>, </a:t>
            </a:r>
            <a:br>
              <a:rPr lang="en-US" altLang="zh-TW" sz="2800" b="1" dirty="0">
                <a:ea typeface="微軟正黑體" pitchFamily="34" charset="-120"/>
              </a:rPr>
            </a:br>
            <a:r>
              <a:rPr lang="en-US" altLang="zh-TW" sz="2800" b="1" dirty="0">
                <a:ea typeface="微軟正黑體" pitchFamily="34" charset="-120"/>
              </a:rPr>
              <a:t>I-87K8/K4 + I-87xxxW I/O </a:t>
            </a:r>
            <a:r>
              <a:rPr lang="zh-TW" altLang="en-US" sz="2800" b="1" dirty="0">
                <a:ea typeface="微軟正黑體" pitchFamily="34" charset="-120"/>
              </a:rPr>
              <a:t>模組</a:t>
            </a:r>
            <a:r>
              <a:rPr lang="en-US" altLang="zh-TW" sz="2800" b="1" dirty="0">
                <a:ea typeface="微軟正黑體" pitchFamily="34" charset="-120"/>
              </a:rPr>
              <a:t>)</a:t>
            </a:r>
            <a:endParaRPr lang="zh-TW" altLang="en-US" sz="2800" b="1" dirty="0">
              <a:ea typeface="微軟正黑體" pitchFamily="34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15963" y="2143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階梯圖 </a:t>
            </a: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(LD)</a:t>
            </a:r>
            <a:endParaRPr lang="zh-TW" altLang="en-US" sz="4000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1638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D0EB24-E973-4A13-8397-A9D03402A957}" type="slidenum">
              <a:rPr lang="zh-TW" altLang="en-US" smtClean="0">
                <a:ea typeface="新細明體" charset="-120"/>
              </a:rPr>
              <a:pPr/>
              <a:t>5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6388" name="Picture 5" descr="C:\Documents and Settings\Janice\桌面\LD1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00213" y="1138238"/>
            <a:ext cx="640715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ST</a:t>
            </a:r>
            <a:r>
              <a:rPr lang="zh-TW" alt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語言</a:t>
            </a:r>
          </a:p>
        </p:txBody>
      </p:sp>
      <p:sp>
        <p:nvSpPr>
          <p:cNvPr id="1741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7173F8-D267-49FA-8BFB-E1F5CE4FF694}" type="slidenum">
              <a:rPr lang="zh-TW" altLang="en-US" smtClean="0">
                <a:ea typeface="新細明體" charset="-120"/>
              </a:rPr>
              <a:pPr/>
              <a:t>6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7412" name="Picture 3" descr="C:\Documents and Settings\Janice\桌面\新資料夾\S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73175" y="1298575"/>
            <a:ext cx="71183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10636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FBD</a:t>
            </a:r>
            <a:r>
              <a:rPr lang="zh-TW" alt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語言</a:t>
            </a:r>
          </a:p>
        </p:txBody>
      </p:sp>
      <p:sp>
        <p:nvSpPr>
          <p:cNvPr id="1843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B4CCD5-3D76-4863-ADA9-4EAD3813AA56}" type="slidenum">
              <a:rPr lang="zh-TW" altLang="en-US" smtClean="0">
                <a:ea typeface="新細明體" charset="-120"/>
              </a:rPr>
              <a:pPr/>
              <a:t>7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8436" name="Picture 2" descr="C:\Documents and Settings\Janice\桌面\新資料夾\FBD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43013" y="998538"/>
            <a:ext cx="734536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10636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SFC</a:t>
            </a:r>
            <a:r>
              <a:rPr lang="zh-TW" alt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語言</a:t>
            </a:r>
          </a:p>
        </p:txBody>
      </p:sp>
      <p:sp>
        <p:nvSpPr>
          <p:cNvPr id="1945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AF071A-7D61-427D-AA3B-5D3EBFB283FE}" type="slidenum">
              <a:rPr lang="zh-TW" altLang="en-US" smtClean="0">
                <a:ea typeface="新細明體" charset="-120"/>
              </a:rPr>
              <a:pPr/>
              <a:t>8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9460" name="Picture 2" descr="C:\Documents and Settings\Janice\桌面\新資料夾\SFC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90675" y="1050925"/>
            <a:ext cx="6553200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8"/>
          <p:cNvSpPr>
            <a:spLocks noGrp="1"/>
          </p:cNvSpPr>
          <p:nvPr>
            <p:ph type="title"/>
          </p:nvPr>
        </p:nvSpPr>
        <p:spPr>
          <a:xfrm>
            <a:off x="746125" y="274638"/>
            <a:ext cx="8229600" cy="1143000"/>
          </a:xfrm>
        </p:spPr>
        <p:txBody>
          <a:bodyPr/>
          <a:lstStyle/>
          <a:p>
            <a:r>
              <a:rPr lang="zh-TW" altLang="en-US" sz="4000" smtClean="0">
                <a:solidFill>
                  <a:schemeClr val="tx1"/>
                </a:solidFill>
                <a:ea typeface="微軟正黑體" pitchFamily="34" charset="-120"/>
              </a:rPr>
              <a:t> 可在圖形程式中，使用 </a:t>
            </a:r>
            <a:r>
              <a:rPr lang="en-US" altLang="zh-TW" sz="4000" smtClean="0">
                <a:solidFill>
                  <a:schemeClr val="tx1"/>
                </a:solidFill>
                <a:ea typeface="微軟正黑體" pitchFamily="34" charset="-120"/>
              </a:rPr>
              <a:t>ST </a:t>
            </a:r>
            <a:r>
              <a:rPr lang="zh-TW" altLang="en-US" sz="4000" smtClean="0">
                <a:solidFill>
                  <a:schemeClr val="tx1"/>
                </a:solidFill>
                <a:ea typeface="微軟正黑體" pitchFamily="34" charset="-120"/>
              </a:rPr>
              <a:t>語言</a:t>
            </a:r>
          </a:p>
        </p:txBody>
      </p:sp>
      <p:sp>
        <p:nvSpPr>
          <p:cNvPr id="2048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B70041-BC99-4973-96D7-FCDEA1B9FF0D}" type="slidenum">
              <a:rPr lang="zh-TW" altLang="en-US" smtClean="0">
                <a:ea typeface="新細明體" charset="-120"/>
              </a:rPr>
              <a:pPr/>
              <a:t>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0484" name="AutoShape 2" descr="mk:@MSITStore:C:\Win-GRAF\K5Help.chm::/complexfbd.png"/>
          <p:cNvSpPr>
            <a:spLocks noChangeAspect="1" noChangeArrowheads="1"/>
          </p:cNvSpPr>
          <p:nvPr/>
        </p:nvSpPr>
        <p:spPr bwMode="auto">
          <a:xfrm>
            <a:off x="68263" y="-182563"/>
            <a:ext cx="2486025" cy="65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48132" name="Picture 4" descr="C:\Documents and Settings\Janice\桌面\Win-GRAF_to_RD\pic\FBD+S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5325" y="1531938"/>
            <a:ext cx="6199188" cy="244792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矩形 9"/>
          <p:cNvSpPr/>
          <p:nvPr/>
        </p:nvSpPr>
        <p:spPr>
          <a:xfrm>
            <a:off x="5076825" y="1684338"/>
            <a:ext cx="1366838" cy="503237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FBD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8131" name="Picture 3" descr="C:\Documents and Settings\Janice\桌面\Win-GRAF_to_RD\pic\LD+ST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6663" y="3681413"/>
            <a:ext cx="4933950" cy="249713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圓角矩形 11"/>
          <p:cNvSpPr/>
          <p:nvPr/>
        </p:nvSpPr>
        <p:spPr>
          <a:xfrm>
            <a:off x="911225" y="3141663"/>
            <a:ext cx="1800225" cy="35877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7164388" y="3608388"/>
            <a:ext cx="1368425" cy="50482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LD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4140200" y="4365625"/>
            <a:ext cx="1223963" cy="50323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4716463" y="5373688"/>
            <a:ext cx="1511300" cy="50323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字方塊 81"/>
          <p:cNvSpPr txBox="1">
            <a:spLocks noChangeArrowheads="1"/>
          </p:cNvSpPr>
          <p:nvPr/>
        </p:nvSpPr>
        <p:spPr bwMode="auto">
          <a:xfrm>
            <a:off x="0" y="1700213"/>
            <a:ext cx="8964613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	WP-8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1</a:t>
            </a:r>
            <a:r>
              <a:rPr lang="en-US" altLang="zh-TW" sz="2800" b="1">
                <a:ea typeface="微軟正黑體" pitchFamily="34" charset="-120"/>
              </a:rPr>
              <a:t>48/8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48/8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8</a:t>
            </a:r>
            <a:r>
              <a:rPr lang="en-US" altLang="zh-TW" sz="2800" b="1">
                <a:ea typeface="微軟正黑體" pitchFamily="34" charset="-120"/>
              </a:rPr>
              <a:t>48</a:t>
            </a:r>
          </a:p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WP-8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1</a:t>
            </a:r>
            <a:r>
              <a:rPr lang="en-US" altLang="zh-TW" sz="2800" b="1">
                <a:ea typeface="微軟正黑體" pitchFamily="34" charset="-120"/>
              </a:rPr>
              <a:t>28-CE7/8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28-CE7/8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8</a:t>
            </a:r>
            <a:r>
              <a:rPr lang="en-US" altLang="zh-TW" sz="2800" b="1">
                <a:ea typeface="微軟正黑體" pitchFamily="34" charset="-120"/>
              </a:rPr>
              <a:t>28-CE7</a:t>
            </a:r>
          </a:p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WP-5238-CE7 (1x LAN)</a:t>
            </a:r>
          </a:p>
          <a:p>
            <a:pPr marL="360363"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1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3</a:t>
            </a:r>
            <a:r>
              <a:rPr lang="en-US" altLang="zh-TW" sz="2800" b="1">
                <a:ea typeface="微軟正黑體" pitchFamily="34" charset="-120"/>
              </a:rPr>
              <a:t>8-CE7 (   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5.7”</a:t>
            </a:r>
            <a:r>
              <a:rPr lang="en-US" altLang="zh-TW" sz="2800" b="1">
                <a:ea typeface="微軟正黑體" pitchFamily="34" charset="-120"/>
              </a:rPr>
              <a:t>,  3x  I/O Slots)</a:t>
            </a:r>
            <a:br>
              <a:rPr lang="en-US" altLang="zh-TW" sz="2800" b="1">
                <a:ea typeface="微軟正黑體" pitchFamily="34" charset="-120"/>
              </a:rPr>
            </a:br>
            <a:r>
              <a:rPr lang="en-US" altLang="zh-TW" sz="2800" b="1">
                <a:ea typeface="微軟正黑體" pitchFamily="34" charset="-120"/>
              </a:rPr>
              <a:t>      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2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0</a:t>
            </a:r>
            <a:r>
              <a:rPr lang="en-US" altLang="zh-TW" sz="2800" b="1">
                <a:ea typeface="微軟正黑體" pitchFamily="34" charset="-120"/>
              </a:rPr>
              <a:t>8-CE7 (    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7”</a:t>
            </a:r>
            <a:r>
              <a:rPr lang="en-US" altLang="zh-TW" sz="2800" b="1">
                <a:ea typeface="微軟正黑體" pitchFamily="34" charset="-120"/>
              </a:rPr>
              <a:t>  ,  w/o  I/O Slot)</a:t>
            </a:r>
            <a:br>
              <a:rPr lang="en-US" altLang="zh-TW" sz="2800" b="1">
                <a:ea typeface="微軟正黑體" pitchFamily="34" charset="-120"/>
              </a:rPr>
            </a:br>
            <a:r>
              <a:rPr lang="en-US" altLang="zh-TW" sz="2800" b="1">
                <a:ea typeface="微軟正黑體" pitchFamily="34" charset="-120"/>
              </a:rPr>
              <a:t>      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0</a:t>
            </a:r>
            <a:r>
              <a:rPr lang="en-US" altLang="zh-TW" sz="2800" b="1">
                <a:ea typeface="微軟正黑體" pitchFamily="34" charset="-120"/>
              </a:rPr>
              <a:t>8-CE7 (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10.4”</a:t>
            </a:r>
            <a:r>
              <a:rPr lang="en-US" altLang="zh-TW" sz="2800" b="1">
                <a:ea typeface="微軟正黑體" pitchFamily="34" charset="-120"/>
              </a:rPr>
              <a:t>,   w/o  I/O Slot)</a:t>
            </a:r>
            <a:br>
              <a:rPr lang="en-US" altLang="zh-TW" sz="2800" b="1">
                <a:ea typeface="微軟正黑體" pitchFamily="34" charset="-120"/>
              </a:rPr>
            </a:br>
            <a:r>
              <a:rPr lang="en-US" altLang="zh-TW" sz="2800" b="1">
                <a:ea typeface="微軟正黑體" pitchFamily="34" charset="-120"/>
              </a:rPr>
              <a:t>      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3</a:t>
            </a:r>
            <a:r>
              <a:rPr lang="en-US" altLang="zh-TW" sz="2800" b="1">
                <a:ea typeface="微軟正黑體" pitchFamily="34" charset="-120"/>
              </a:rPr>
              <a:t>8-CE7 (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10.4”</a:t>
            </a:r>
            <a:r>
              <a:rPr lang="en-US" altLang="zh-TW" sz="2800" b="1">
                <a:ea typeface="微軟正黑體" pitchFamily="34" charset="-120"/>
              </a:rPr>
              <a:t>,   3x  I/O Slots)</a:t>
            </a:r>
          </a:p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XP-8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0</a:t>
            </a:r>
            <a:r>
              <a:rPr lang="en-US" altLang="zh-TW" sz="2800" b="1">
                <a:ea typeface="微軟正黑體" pitchFamily="34" charset="-120"/>
              </a:rPr>
              <a:t>48-CE6/8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3</a:t>
            </a:r>
            <a:r>
              <a:rPr lang="en-US" altLang="zh-TW" sz="2800" b="1">
                <a:ea typeface="微軟正黑體" pitchFamily="34" charset="-120"/>
              </a:rPr>
              <a:t>48-CE6/8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7</a:t>
            </a:r>
            <a:r>
              <a:rPr lang="en-US" altLang="zh-TW" sz="2800" b="1">
                <a:ea typeface="微軟正黑體" pitchFamily="34" charset="-120"/>
              </a:rPr>
              <a:t>48-CE6</a:t>
            </a:r>
            <a:endParaRPr lang="zh-TW" altLang="en-US" sz="2800" b="1">
              <a:ea typeface="微軟正黑體" pitchFamily="34" charset="-120"/>
            </a:endParaRPr>
          </a:p>
        </p:txBody>
      </p:sp>
      <p:sp>
        <p:nvSpPr>
          <p:cNvPr id="2150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B83E09-BC82-42CE-9E2C-E495DF2422A5}" type="slidenum">
              <a:rPr lang="zh-TW" altLang="en-US" smtClean="0">
                <a:ea typeface="新細明體" charset="-120"/>
              </a:rPr>
              <a:pPr/>
              <a:t>10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標題 2"/>
          <p:cNvSpPr txBox="1">
            <a:spLocks/>
          </p:cNvSpPr>
          <p:nvPr/>
        </p:nvSpPr>
        <p:spPr bwMode="auto">
          <a:xfrm>
            <a:off x="860425" y="285750"/>
            <a:ext cx="82692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 PAC</a:t>
            </a:r>
          </a:p>
          <a:p>
            <a:pPr algn="ctr">
              <a:defRPr/>
            </a:pP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可編程自動化控制器</a:t>
            </a: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)</a:t>
            </a:r>
          </a:p>
        </p:txBody>
      </p:sp>
      <p:pic>
        <p:nvPicPr>
          <p:cNvPr id="21509" name="圖片 5" descr="WP-5147_02-sd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44675"/>
            <a:ext cx="6985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圖片 48" descr="WP-8447_la03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063" y="1628775"/>
            <a:ext cx="1223962" cy="80803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0" name="圖片 49" descr="VP-25W7-01.pn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7763" y="2852738"/>
            <a:ext cx="914400" cy="100806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3" name="圖片 82" descr="VP-4131_02.pn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4750" y="3500438"/>
            <a:ext cx="976313" cy="9540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3" name="圖片 12" descr="XP-8347-CE6_la03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8224" y="4797152"/>
            <a:ext cx="1296144" cy="7409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C41E14-ED14-45CD-B799-7AB121CC44EA}" type="slidenum">
              <a:rPr lang="zh-TW" altLang="en-US" smtClean="0">
                <a:ea typeface="新細明體" charset="-120"/>
              </a:rPr>
              <a:pPr/>
              <a:t>11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標題 2"/>
          <p:cNvSpPr txBox="1">
            <a:spLocks/>
          </p:cNvSpPr>
          <p:nvPr/>
        </p:nvSpPr>
        <p:spPr bwMode="auto">
          <a:xfrm>
            <a:off x="839788" y="498475"/>
            <a:ext cx="8269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000" b="1" dirty="0">
                <a:ea typeface="微軟正黑體" pitchFamily="34" charset="-120"/>
              </a:rPr>
              <a:t>支援各種本機 </a:t>
            </a:r>
            <a:r>
              <a:rPr lang="en-US" altLang="zh-TW" sz="4000" b="1" dirty="0">
                <a:ea typeface="微軟正黑體" pitchFamily="34" charset="-120"/>
              </a:rPr>
              <a:t>I/O </a:t>
            </a:r>
            <a:r>
              <a:rPr lang="zh-TW" altLang="en-US" sz="4000" b="1" dirty="0">
                <a:ea typeface="微軟正黑體" pitchFamily="34" charset="-120"/>
              </a:rPr>
              <a:t>模組 </a:t>
            </a:r>
            <a:r>
              <a:rPr lang="en-US" altLang="zh-TW" sz="4000" b="1" dirty="0">
                <a:ea typeface="微軟正黑體" pitchFamily="34" charset="-120"/>
              </a:rPr>
              <a:t>(1)</a:t>
            </a:r>
            <a:br>
              <a:rPr lang="en-US" altLang="zh-TW" sz="4000" b="1" dirty="0">
                <a:ea typeface="微軟正黑體" pitchFamily="34" charset="-120"/>
              </a:rPr>
            </a:b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裝在</a:t>
            </a: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 PAC</a:t>
            </a:r>
            <a:r>
              <a:rPr lang="zh-TW" altLang="en-US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 插槽上</a:t>
            </a: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)</a:t>
            </a:r>
          </a:p>
          <a:p>
            <a:pPr algn="ctr">
              <a:defRPr/>
            </a:pPr>
            <a:endParaRPr lang="en-US" altLang="zh-TW" sz="2800" b="1" dirty="0">
              <a:solidFill>
                <a:schemeClr val="accent1">
                  <a:lumMod val="75000"/>
                </a:schemeClr>
              </a:solidFill>
              <a:ea typeface="微軟正黑體" pitchFamily="34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96863" y="1614488"/>
          <a:ext cx="8567737" cy="4606927"/>
        </p:xfrm>
        <a:graphic>
          <a:graphicData uri="http://schemas.openxmlformats.org/drawingml/2006/table">
            <a:tbl>
              <a:tblPr/>
              <a:tblGrid>
                <a:gridCol w="2303462"/>
                <a:gridCol w="6264275"/>
              </a:tblGrid>
              <a:tr h="863600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數位輸入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/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</a:b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(DI)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新細明體" charset="-12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I-8040W, I-8046W, I-8051W, I-8052W, I-8053W, I-8053PW,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I-87040W, I-87040PW, I-87046W, I-87051W, I-87052W,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I-87053W, I-87053PW, I-87053W-A2, I-87053W-A5, I-87053W-E5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數位輸入</a:t>
                      </a: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/</a:t>
                      </a: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輸出 </a:t>
                      </a: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(DIO)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I-8042W, I-8050W, I-8054W, I-8055W, I-87042W, I-87054W,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I-87055W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charset="-12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數位輸出 </a:t>
                      </a: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(DO)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新細明體" charset="-12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I-8037W, I-8041W, I-8041AW, I-8056W, I-8057W, I-87037W,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I-87041W, I-87057W, I-87057PW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繼電器輸出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/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</a:b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(Relay Output)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I-8060W, I-8063W, I-8064W, I-8068W, I-8069W, I-87061W,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I-87061PW, I-87063W, I-87064W, I-87065W, I-87066W,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I-87068W, I-87068W-2A, I-87069W, I-87069PW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數位輸入 </a:t>
                      </a: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(VAC)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新細明體" charset="-12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I-8058W, I-87053W-AC1, I-87058W, I-87059W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類比輸入 </a:t>
                      </a: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(AI)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新細明體" charset="-12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I-8017DW, I-8017HW, I-8017HCW, I-87017W, I-87017RW,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I-87017RCW, I-87017DW, I-87017EW, I-87018W, I-87018RW,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I-87018PW, I-87018ZW, I-87019PW, I-87019RW, I-87019ZW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新細明體" charset="-120"/>
                        </a:rPr>
                        <a:t>類比輸出 </a:t>
                      </a: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  <a:cs typeface="新細明體" charset="-120"/>
                        </a:rPr>
                        <a:t>(AO)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新細明體" charset="-12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I-8024W, I-87024CW, I-87024UW, I-87024DW, I-87024RW,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I-87024W, I-87028CW, I-87028UW, I-87028VW, I-87028VW-20V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37627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57E9EC-821C-4EA3-A2B5-DEC0C5AFA3B5}" type="slidenum">
              <a:rPr lang="zh-TW" altLang="en-US" smtClean="0">
                <a:ea typeface="新細明體" charset="-120"/>
              </a:rPr>
              <a:pPr/>
              <a:t>12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標題 2"/>
          <p:cNvSpPr txBox="1">
            <a:spLocks/>
          </p:cNvSpPr>
          <p:nvPr/>
        </p:nvSpPr>
        <p:spPr bwMode="auto">
          <a:xfrm>
            <a:off x="839788" y="514350"/>
            <a:ext cx="8269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000" b="1" dirty="0">
                <a:ea typeface="微軟正黑體" pitchFamily="34" charset="-120"/>
              </a:rPr>
              <a:t>支援各種本機 </a:t>
            </a:r>
            <a:r>
              <a:rPr lang="en-US" altLang="zh-TW" sz="4000" b="1" dirty="0">
                <a:ea typeface="微軟正黑體" pitchFamily="34" charset="-120"/>
              </a:rPr>
              <a:t>I/O </a:t>
            </a:r>
            <a:r>
              <a:rPr lang="zh-TW" altLang="en-US" sz="4000" b="1" dirty="0">
                <a:ea typeface="微軟正黑體" pitchFamily="34" charset="-120"/>
              </a:rPr>
              <a:t>模組 </a:t>
            </a:r>
            <a:r>
              <a:rPr lang="en-US" altLang="zh-TW" sz="4000" b="1" dirty="0">
                <a:ea typeface="微軟正黑體" pitchFamily="34" charset="-120"/>
              </a:rPr>
              <a:t>(2)</a:t>
            </a:r>
            <a:br>
              <a:rPr lang="en-US" altLang="zh-TW" sz="4000" b="1" dirty="0">
                <a:ea typeface="微軟正黑體" pitchFamily="34" charset="-120"/>
              </a:rPr>
            </a:b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(</a:t>
            </a:r>
            <a:r>
              <a:rPr lang="zh-TW" altLang="en-US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裝在</a:t>
            </a: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 PAC</a:t>
            </a:r>
            <a:r>
              <a:rPr lang="zh-TW" altLang="en-US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 插槽上</a:t>
            </a: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)</a:t>
            </a:r>
          </a:p>
          <a:p>
            <a:pPr algn="ctr">
              <a:defRPr/>
            </a:pPr>
            <a:endParaRPr lang="en-US" altLang="zh-TW" sz="2800" b="1" dirty="0">
              <a:solidFill>
                <a:schemeClr val="accent1">
                  <a:lumMod val="75000"/>
                </a:schemeClr>
              </a:solidFill>
              <a:ea typeface="微軟正黑體" pitchFamily="34" charset="-120"/>
            </a:endParaRPr>
          </a:p>
        </p:txBody>
      </p:sp>
      <p:graphicFrame>
        <p:nvGraphicFramePr>
          <p:cNvPr id="24622" name="Group 46"/>
          <p:cNvGraphicFramePr>
            <a:graphicFrameLocks noGrp="1"/>
          </p:cNvGraphicFramePr>
          <p:nvPr/>
        </p:nvGraphicFramePr>
        <p:xfrm>
          <a:off x="611188" y="1628775"/>
          <a:ext cx="8150225" cy="4570413"/>
        </p:xfrm>
        <a:graphic>
          <a:graphicData uri="http://schemas.openxmlformats.org/drawingml/2006/table">
            <a:tbl>
              <a:tblPr/>
              <a:tblGrid>
                <a:gridCol w="1558925"/>
                <a:gridCol w="1347787"/>
                <a:gridCol w="5243513"/>
              </a:tblGrid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多功能</a:t>
                      </a: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 (DIO, AIO)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I-87026W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溫度輸入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</a:rPr>
                        <a:t>Thermister</a:t>
                      </a:r>
                      <a:endParaRPr kumimoji="0" lang="zh-TW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I-87005W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</a:rPr>
                        <a:t>RTD</a:t>
                      </a:r>
                      <a:endParaRPr kumimoji="0" lang="zh-TW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I-87013W, I-87015W, I-87015PW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</a:rPr>
                        <a:t>T/C</a:t>
                      </a:r>
                      <a:endParaRPr kumimoji="0" lang="zh-TW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I-87018W, I-87018RW, I-87018PW, I-87018ZW,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I-87019PW, I-87019RW, I-87019ZW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HART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I-87H17W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Strain Gauge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I-87016W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Counter/Frequency </a:t>
                      </a: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輸入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I-8084W, I-87082W, I-87084W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Encoder </a:t>
                      </a: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輸入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I-8093W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PWM </a:t>
                      </a: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輸出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I-8088W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通訊模組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I-8112iW, I-8114W, I-8114iW, I-8142iW, I-8144iW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溫度</a:t>
                      </a: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/</a:t>
                      </a: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微軟正黑體" pitchFamily="34" charset="-120"/>
                          <a:cs typeface="Verdana" pitchFamily="34" charset="0"/>
                        </a:rPr>
                        <a:t>濕度輸入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微軟正黑體" pitchFamily="34" charset="-120"/>
                        <a:cs typeface="Verdana" pitchFamily="34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DL-100T485, DL-100T485-W, DL-100T485P, </a:t>
                      </a:r>
                      <a:b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DL-100T485P-W (DCON Protocol)</a:t>
                      </a:r>
                      <a:b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DL-100TM485, DL-100TM485-W, DL-100TM485P, </a:t>
                      </a:r>
                      <a:b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DL-100TM485P-W (Modbus RTU Protocol)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2"/>
          <p:cNvSpPr txBox="1">
            <a:spLocks/>
          </p:cNvSpPr>
          <p:nvPr/>
        </p:nvSpPr>
        <p:spPr bwMode="auto">
          <a:xfrm>
            <a:off x="971550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建立自訂的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C Function &amp; Function Block</a:t>
            </a:r>
            <a:endParaRPr lang="en-US" altLang="zh-TW" sz="4000" b="1" dirty="0">
              <a:ea typeface="微軟正黑體" pitchFamily="34" charset="-120"/>
            </a:endParaRPr>
          </a:p>
        </p:txBody>
      </p:sp>
      <p:sp>
        <p:nvSpPr>
          <p:cNvPr id="2457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0D980A-54AD-4849-BD70-85C99BF6CE7B}" type="slidenum">
              <a:rPr lang="zh-TW" altLang="en-US" smtClean="0">
                <a:ea typeface="新細明體" charset="-120"/>
              </a:rPr>
              <a:pPr/>
              <a:t>13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4580" name="Picture 7" descr="J:\Icpdas-NewForm - new\root\product\solutions\softplc_based_on_pac\win-graf\common_file\images\applications\c_functions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2060575"/>
            <a:ext cx="5530850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1BA639-2213-4C9B-9EE8-10512DD7DF3A}" type="slidenum">
              <a:rPr lang="zh-TW" altLang="en-US" smtClean="0">
                <a:ea typeface="新細明體" charset="-120"/>
              </a:rPr>
              <a:pPr/>
              <a:t>14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5603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r>
              <a:rPr lang="en-US" altLang="zh-TW" sz="4000" b="1" dirty="0">
                <a:ea typeface="微軟正黑體" pitchFamily="34" charset="-120"/>
              </a:rPr>
              <a:t/>
            </a:r>
            <a:br>
              <a:rPr lang="en-US" altLang="zh-TW" sz="4000" b="1" dirty="0">
                <a:ea typeface="微軟正黑體" pitchFamily="34" charset="-120"/>
              </a:rPr>
            </a:b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可與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VB.net , C#  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應用程式搭配使用</a:t>
            </a:r>
            <a:endParaRPr lang="en-US" altLang="zh-TW" sz="4000" b="1" dirty="0">
              <a:ea typeface="微軟正黑體" pitchFamily="34" charset="-120"/>
            </a:endParaRPr>
          </a:p>
        </p:txBody>
      </p:sp>
      <p:pic>
        <p:nvPicPr>
          <p:cNvPr id="25604" name="Picture 6" descr="J:\Icpdas-NewForm - new\root\product\solutions\softplc_based_on_pac\win-graf\common_file\images\applications\vs2008-wingraf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8175" y="2276475"/>
            <a:ext cx="564197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保護您的應用軟體</a:t>
            </a:r>
            <a:endParaRPr lang="en-US" altLang="zh-TW" sz="3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26628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lnSpc>
                <a:spcPct val="120000"/>
              </a:lnSpc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Win-GRAF PAC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配置有唯一的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64-bit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序號，可用來產生一組授權碼，以防制非法複製您的應用軟體。</a:t>
            </a:r>
          </a:p>
        </p:txBody>
      </p:sp>
      <p:grpSp>
        <p:nvGrpSpPr>
          <p:cNvPr id="2" name="群組 14"/>
          <p:cNvGrpSpPr>
            <a:grpSpLocks/>
          </p:cNvGrpSpPr>
          <p:nvPr/>
        </p:nvGrpSpPr>
        <p:grpSpPr bwMode="auto">
          <a:xfrm>
            <a:off x="539750" y="3068638"/>
            <a:ext cx="7872413" cy="3313112"/>
            <a:chOff x="1144082" y="3429000"/>
            <a:chExt cx="6837644" cy="2877074"/>
          </a:xfrm>
        </p:grpSpPr>
        <p:pic>
          <p:nvPicPr>
            <p:cNvPr id="26630" name="圖片 13" descr="protect_software2.png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403648" y="3429000"/>
              <a:ext cx="6400271" cy="2877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1" name="文字方塊 9"/>
            <p:cNvSpPr txBox="1">
              <a:spLocks noChangeArrowheads="1"/>
            </p:cNvSpPr>
            <p:nvPr/>
          </p:nvSpPr>
          <p:spPr bwMode="auto">
            <a:xfrm>
              <a:off x="1144082" y="4941168"/>
              <a:ext cx="103505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00" b="1"/>
                <a:t>WP-8xx8</a:t>
              </a:r>
              <a:endParaRPr lang="zh-TW" altLang="en-US" sz="1800" b="1"/>
            </a:p>
          </p:txBody>
        </p:sp>
        <p:sp>
          <p:nvSpPr>
            <p:cNvPr id="26632" name="文字方塊 39"/>
            <p:cNvSpPr txBox="1">
              <a:spLocks noChangeArrowheads="1"/>
            </p:cNvSpPr>
            <p:nvPr/>
          </p:nvSpPr>
          <p:spPr bwMode="auto">
            <a:xfrm>
              <a:off x="6948264" y="4941168"/>
              <a:ext cx="1033462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00" b="1"/>
                <a:t>WP-8xx8</a:t>
              </a:r>
              <a:endParaRPr lang="zh-TW" altLang="en-US" sz="1800" b="1"/>
            </a:p>
          </p:txBody>
        </p:sp>
      </p:grpSp>
      <p:sp>
        <p:nvSpPr>
          <p:cNvPr id="2662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43771C-9F74-4055-9308-055841AD2EDF}" type="slidenum">
              <a:rPr lang="zh-TW" altLang="en-US" smtClean="0">
                <a:ea typeface="新細明體" charset="-120"/>
              </a:rPr>
              <a:pPr/>
              <a:t>15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Multi-Modbus Master</a:t>
            </a:r>
            <a:endParaRPr lang="en-US" altLang="zh-TW" sz="3000" b="1" dirty="0">
              <a:ea typeface="微軟正黑體" pitchFamily="34" charset="-120"/>
            </a:endParaRPr>
          </a:p>
        </p:txBody>
      </p:sp>
      <p:sp>
        <p:nvSpPr>
          <p:cNvPr id="2765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C6CEA9-5C4C-49D8-B6FA-D3E78543D816}" type="slidenum">
              <a:rPr lang="zh-TW" altLang="en-US" smtClean="0">
                <a:ea typeface="新細明體" charset="-120"/>
              </a:rPr>
              <a:pPr/>
              <a:t>16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7652" name="圖片 5" descr="Modbus-Master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250" y="1417638"/>
            <a:ext cx="6408738" cy="491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Multi-Modbus TCP/RTU Slave</a:t>
            </a:r>
            <a:endParaRPr lang="en-US" altLang="zh-TW" sz="4000" b="1" dirty="0">
              <a:ea typeface="微軟正黑體" pitchFamily="34" charset="-120"/>
            </a:endParaRPr>
          </a:p>
        </p:txBody>
      </p:sp>
      <p:sp>
        <p:nvSpPr>
          <p:cNvPr id="2867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9C4007-F04A-4B1B-8CB9-7AB19151006F}" type="slidenum">
              <a:rPr lang="zh-TW" altLang="en-US" smtClean="0">
                <a:ea typeface="新細明體" charset="-120"/>
              </a:rPr>
              <a:pPr/>
              <a:t>17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8676" name="Picture 9" descr="I:\Icpdas-NewForm - new\root\product\solutions\softplc_based_on_pac\win-graf\common_file\images\applications\Modbus-Slave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1700213"/>
            <a:ext cx="5473700" cy="433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2"/>
          <p:cNvSpPr txBox="1">
            <a:spLocks noGrp="1"/>
          </p:cNvSpPr>
          <p:nvPr/>
        </p:nvSpPr>
        <p:spPr bwMode="auto">
          <a:xfrm>
            <a:off x="0" y="6429375"/>
            <a:ext cx="1071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2D476C0B-ACE6-4814-A0EB-ED8E44D05A5E}" type="slidenum">
              <a:rPr lang="zh-TW" altLang="en-US" sz="1400">
                <a:solidFill>
                  <a:schemeClr val="bg1"/>
                </a:solidFill>
              </a:rPr>
              <a:pPr/>
              <a:t>18</a:t>
            </a:fld>
            <a:endParaRPr lang="en-US" altLang="zh-TW" sz="1400">
              <a:solidFill>
                <a:schemeClr val="bg1"/>
              </a:solidFill>
            </a:endParaRPr>
          </a:p>
        </p:txBody>
      </p:sp>
      <p:sp>
        <p:nvSpPr>
          <p:cNvPr id="29699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DCON 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遠程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I/O</a:t>
            </a:r>
          </a:p>
        </p:txBody>
      </p:sp>
      <p:pic>
        <p:nvPicPr>
          <p:cNvPr id="29700" name="Picture 6" descr="J:\Icpdas-NewForm - new\root\product\solutions\softplc_based_on_pac\win-graf\common_file\images\applications\DCON-remote-IO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1844675"/>
            <a:ext cx="6840538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2"/>
          <p:cNvSpPr txBox="1">
            <a:spLocks noGrp="1"/>
          </p:cNvSpPr>
          <p:nvPr/>
        </p:nvSpPr>
        <p:spPr bwMode="auto">
          <a:xfrm>
            <a:off x="0" y="6429375"/>
            <a:ext cx="1071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2D5F49F1-214B-4C9A-A068-AC7F646BB8DB}" type="slidenum">
              <a:rPr lang="zh-TW" altLang="en-US" sz="1400">
                <a:solidFill>
                  <a:schemeClr val="bg1"/>
                </a:solidFill>
              </a:rPr>
              <a:pPr/>
              <a:t>19</a:t>
            </a:fld>
            <a:endParaRPr lang="en-US" altLang="zh-TW" sz="1400">
              <a:solidFill>
                <a:schemeClr val="bg1"/>
              </a:solidFill>
            </a:endParaRPr>
          </a:p>
        </p:txBody>
      </p:sp>
      <p:sp>
        <p:nvSpPr>
          <p:cNvPr id="30723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Local &amp;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Web HMI</a:t>
            </a:r>
            <a:endParaRPr lang="zh-TW" altLang="en-US" sz="3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pic>
        <p:nvPicPr>
          <p:cNvPr id="30724" name="Picture 6" descr="H:\桌面\Win-GRAF_FAQ-018\faq-018-pic\Win-GRAF_app_p8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28713" y="2060575"/>
            <a:ext cx="6756400" cy="4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5"/>
          <p:cNvSpPr txBox="1">
            <a:spLocks noChangeArrowheads="1"/>
          </p:cNvSpPr>
          <p:nvPr/>
        </p:nvSpPr>
        <p:spPr bwMode="auto">
          <a:xfrm>
            <a:off x="827088" y="1484313"/>
            <a:ext cx="72723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lnSpc>
                <a:spcPct val="110000"/>
              </a:lnSpc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可透過智慧型手機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/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平板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/NB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，遠端控制設備。</a:t>
            </a:r>
            <a:endParaRPr lang="zh-TW" altLang="en-US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Win-GRAF &amp; </a:t>
            </a:r>
            <a:r>
              <a:rPr lang="en-US" altLang="zh-TW" dirty="0" err="1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eLogger</a:t>
            </a:r>
            <a:endParaRPr lang="zh-TW" altLang="en-US" dirty="0" smtClean="0">
              <a:solidFill>
                <a:schemeClr val="tx1"/>
              </a:solidFill>
              <a:ea typeface="微軟正黑體" pitchFamily="34" charset="-120"/>
              <a:cs typeface="+mn-cs"/>
            </a:endParaRPr>
          </a:p>
        </p:txBody>
      </p:sp>
      <p:sp>
        <p:nvSpPr>
          <p:cNvPr id="3174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n"/>
            </a:pPr>
            <a:r>
              <a:rPr lang="en-US" altLang="zh-TW" sz="2400" smtClean="0">
                <a:hlinkClick r:id="rId2"/>
              </a:rPr>
              <a:t>http://www.icpdas.com/root/support/faq/win-graf_tc.php</a:t>
            </a:r>
            <a:r>
              <a:rPr lang="zh-TW" altLang="en-US" sz="2400" smtClean="0"/>
              <a:t> </a:t>
            </a:r>
            <a:endParaRPr lang="zh-TW" altLang="en-US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3174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A77BCF-3BD7-4A60-ADEA-EB0E8328EA2B}" type="slidenum">
              <a:rPr lang="zh-TW" altLang="en-US" smtClean="0">
                <a:ea typeface="新細明體" charset="-120"/>
              </a:rPr>
              <a:pPr/>
              <a:t>20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31750" name="圖片 8" descr="07-21-1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6013" y="2205038"/>
            <a:ext cx="661193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圓角矩形 7"/>
          <p:cNvSpPr/>
          <p:nvPr/>
        </p:nvSpPr>
        <p:spPr>
          <a:xfrm>
            <a:off x="1220788" y="5373688"/>
            <a:ext cx="5184775" cy="358775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Win-GRAF &amp; </a:t>
            </a:r>
            <a:r>
              <a:rPr lang="en-US" altLang="zh-TW" dirty="0" err="1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eLogger</a:t>
            </a:r>
            <a:endParaRPr lang="zh-TW" altLang="en-US" dirty="0" smtClean="0">
              <a:solidFill>
                <a:schemeClr val="tx1"/>
              </a:solidFill>
              <a:ea typeface="微軟正黑體" pitchFamily="34" charset="-120"/>
              <a:cs typeface="+mn-cs"/>
            </a:endParaRPr>
          </a:p>
        </p:txBody>
      </p:sp>
      <p:sp>
        <p:nvSpPr>
          <p:cNvPr id="32771" name="內容版面配置區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>
              <a:buFont typeface="Wingdings" pitchFamily="2" charset="2"/>
              <a:buChar char="n"/>
            </a:pPr>
            <a:r>
              <a:rPr lang="en-US" altLang="zh-TW" sz="2000" smtClean="0">
                <a:hlinkClick r:id="rId2"/>
              </a:rPr>
              <a:t>http://www.icpdas.com/root/news/products/2017/2017062807_tc.php</a:t>
            </a:r>
            <a:r>
              <a:rPr lang="zh-TW" altLang="en-US" sz="2000" smtClean="0"/>
              <a:t> 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32773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EA320-0CE6-4F4D-AA1A-A38A6BCC689C}" type="slidenum">
              <a:rPr lang="zh-TW" altLang="en-US" smtClean="0">
                <a:ea typeface="新細明體" charset="-120"/>
              </a:rPr>
              <a:pPr/>
              <a:t>21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3463" y="1989138"/>
            <a:ext cx="7210425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279C4F-DEB6-4F5B-959B-6ECE0E67DF51}" type="slidenum">
              <a:rPr lang="zh-TW" altLang="en-US" smtClean="0">
                <a:ea typeface="新細明體" charset="-120"/>
              </a:rPr>
              <a:pPr/>
              <a:t>22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1747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控制器備援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#1</a:t>
            </a:r>
            <a:endParaRPr lang="en-US" altLang="zh-TW" sz="4000" b="1" dirty="0">
              <a:ea typeface="微軟正黑體" pitchFamily="34" charset="-120"/>
            </a:endParaRPr>
          </a:p>
        </p:txBody>
      </p:sp>
      <p:pic>
        <p:nvPicPr>
          <p:cNvPr id="33796" name="圖片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0825" y="3325813"/>
            <a:ext cx="8642350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lnSpc>
                <a:spcPct val="110000"/>
              </a:lnSpc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LAN1: Public Port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，連接到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SCADA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lnSpc>
                <a:spcPct val="110000"/>
              </a:lnSpc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LAN2: Replication </a:t>
            </a:r>
            <a:r>
              <a:rPr lang="en-US" altLang="zh-TW" b="1" dirty="0">
                <a:ea typeface="微軟正黑體" pitchFamily="34" charset="-120"/>
              </a:rPr>
              <a:t>P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ort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，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2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台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PAC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間同步資料。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lnSpc>
                <a:spcPct val="110000"/>
              </a:lnSpc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RS-232: Alive </a:t>
            </a:r>
            <a:r>
              <a:rPr lang="en-US" altLang="zh-TW" b="1" dirty="0">
                <a:ea typeface="微軟正黑體" pitchFamily="34" charset="-120"/>
              </a:rPr>
              <a:t>P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ort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，偵測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PAC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是否正常運作。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lnSpc>
                <a:spcPct val="110000"/>
              </a:lnSpc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只要有一條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Cable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通訊正常，此備援系統即可運作。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lnSpc>
                <a:spcPct val="130000"/>
              </a:lnSpc>
              <a:buFont typeface="Wingdings" pitchFamily="2" charset="2"/>
              <a:buChar char="n"/>
              <a:defRPr/>
            </a:pPr>
            <a:endParaRPr lang="zh-TW" altLang="en-US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3481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1C4899-2E57-42B2-B371-256D2001A791}" type="slidenum">
              <a:rPr lang="zh-TW" altLang="en-US" smtClean="0">
                <a:ea typeface="新細明體" charset="-120"/>
              </a:rPr>
              <a:pPr/>
              <a:t>23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34820" name="圖片 5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6863" y="3141663"/>
            <a:ext cx="8326437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控制器備援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#2</a:t>
            </a:r>
            <a:endParaRPr lang="en-US" altLang="zh-TW" sz="3000" b="1" dirty="0">
              <a:ea typeface="微軟正黑體" pitchFamily="34" charset="-120"/>
            </a:endParaRPr>
          </a:p>
        </p:txBody>
      </p:sp>
      <p:sp>
        <p:nvSpPr>
          <p:cNvPr id="32775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lnSpc>
                <a:spcPct val="130000"/>
              </a:lnSpc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圖控軟體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(SCADA)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僅需連到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</a:t>
            </a:r>
            <a:r>
              <a:rPr lang="en-US" altLang="zh-TW" b="1" dirty="0" err="1">
                <a:latin typeface="+mn-lt"/>
                <a:ea typeface="微軟正黑體" pitchFamily="34" charset="-120"/>
              </a:rPr>
              <a:t>Active_IP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lnSpc>
                <a:spcPct val="130000"/>
              </a:lnSpc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2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台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PAC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會自動切換為 </a:t>
            </a:r>
            <a:r>
              <a:rPr lang="en-US" altLang="zh-TW" b="1" dirty="0" err="1">
                <a:latin typeface="+mn-lt"/>
                <a:ea typeface="微軟正黑體" pitchFamily="34" charset="-120"/>
              </a:rPr>
              <a:t>Active_IP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與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</a:t>
            </a:r>
            <a:r>
              <a:rPr lang="en-US" altLang="zh-TW" b="1" dirty="0" err="1">
                <a:latin typeface="+mn-lt"/>
                <a:ea typeface="微軟正黑體" pitchFamily="34" charset="-120"/>
              </a:rPr>
              <a:t>Passive_IP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lnSpc>
                <a:spcPct val="130000"/>
              </a:lnSpc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專案將自動回存到新的那台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PAC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。</a:t>
            </a:r>
            <a:endParaRPr lang="zh-TW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FAA036-89A2-4834-8AC1-D036047C9C39}" type="slidenum">
              <a:rPr lang="zh-TW" altLang="en-US" smtClean="0">
                <a:ea typeface="新細明體" charset="-120"/>
              </a:rPr>
              <a:pPr/>
              <a:t>24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3795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資料繫結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(Data Binding)</a:t>
            </a:r>
            <a:endParaRPr lang="en-US" altLang="zh-TW" sz="3000" b="1" dirty="0">
              <a:ea typeface="微軟正黑體" pitchFamily="34" charset="-120"/>
            </a:endParaRPr>
          </a:p>
        </p:txBody>
      </p:sp>
      <p:pic>
        <p:nvPicPr>
          <p:cNvPr id="35844" name="Picture 8" descr="I:\Icpdas-NewForm - new\root\product\solutions\softplc_based_on_pac\win-graf\common_file\images\applications\Data-binding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5025" y="2251075"/>
            <a:ext cx="49879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文字方塊 5"/>
          <p:cNvSpPr txBox="1">
            <a:spLocks noChangeArrowheads="1"/>
          </p:cNvSpPr>
          <p:nvPr/>
        </p:nvSpPr>
        <p:spPr bwMode="auto">
          <a:xfrm>
            <a:off x="1022350" y="1585913"/>
            <a:ext cx="7127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最多可從其他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16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台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PAC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取得資料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0363" indent="-360363">
              <a:buFont typeface="Wingdings" pitchFamily="2" charset="2"/>
              <a:buChar char="n"/>
              <a:defRPr/>
            </a:pPr>
            <a:endParaRPr lang="en-US" altLang="zh-TW" b="1" dirty="0"/>
          </a:p>
          <a:p>
            <a:pPr marL="360363" indent="-360363">
              <a:buFont typeface="Wingdings" pitchFamily="2" charset="2"/>
              <a:buChar char="n"/>
              <a:defRPr/>
            </a:pPr>
            <a:endParaRPr lang="zh-TW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2"/>
          <p:cNvSpPr txBox="1">
            <a:spLocks noGrp="1"/>
          </p:cNvSpPr>
          <p:nvPr/>
        </p:nvSpPr>
        <p:spPr bwMode="auto">
          <a:xfrm>
            <a:off x="0" y="6429375"/>
            <a:ext cx="1071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88FE9F16-5FC9-4CB8-8193-0EE1D217C1E6}" type="slidenum">
              <a:rPr lang="zh-TW" altLang="en-US" sz="1400">
                <a:solidFill>
                  <a:schemeClr val="bg1"/>
                </a:solidFill>
              </a:rPr>
              <a:pPr/>
              <a:t>25</a:t>
            </a:fld>
            <a:endParaRPr lang="en-US" altLang="zh-TW" sz="1400">
              <a:solidFill>
                <a:schemeClr val="bg1"/>
              </a:solidFill>
            </a:endParaRPr>
          </a:p>
        </p:txBody>
      </p:sp>
      <p:sp>
        <p:nvSpPr>
          <p:cNvPr id="34819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</a:t>
            </a:r>
            <a:r>
              <a:rPr lang="en-US" altLang="zh-TW" sz="4000" b="1" dirty="0">
                <a:ea typeface="微軟正黑體" pitchFamily="34" charset="-120"/>
              </a:rPr>
              <a:t>PAC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排程控制</a:t>
            </a:r>
            <a:endParaRPr lang="en-US" altLang="zh-TW" sz="3000" b="1" dirty="0">
              <a:solidFill>
                <a:srgbClr val="C00000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微軟正黑體" pitchFamily="34" charset="-120"/>
            </a:endParaRPr>
          </a:p>
        </p:txBody>
      </p:sp>
      <p:sp>
        <p:nvSpPr>
          <p:cNvPr id="31752" name="文字方塊 59"/>
          <p:cNvSpPr txBox="1">
            <a:spLocks noChangeArrowheads="1"/>
          </p:cNvSpPr>
          <p:nvPr/>
        </p:nvSpPr>
        <p:spPr bwMode="auto">
          <a:xfrm>
            <a:off x="179388" y="2084388"/>
            <a:ext cx="4392612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ea typeface="微軟正黑體" pitchFamily="34" charset="-120"/>
              </a:rPr>
              <a:t>支援免費的軟體工具</a:t>
            </a:r>
            <a:r>
              <a:rPr lang="en-US" altLang="zh-TW" b="1" dirty="0">
                <a:ea typeface="微軟正黑體" pitchFamily="34" charset="-120"/>
              </a:rPr>
              <a:t/>
            </a:r>
            <a:br>
              <a:rPr lang="en-US" altLang="zh-TW" b="1" dirty="0">
                <a:ea typeface="微軟正黑體" pitchFamily="34" charset="-120"/>
              </a:rPr>
            </a:br>
            <a:r>
              <a:rPr lang="en-US" altLang="zh-TW" b="1" dirty="0">
                <a:ea typeface="微軟正黑體" pitchFamily="34" charset="-120"/>
              </a:rPr>
              <a:t>“Schedule-Control Utility”</a:t>
            </a:r>
          </a:p>
          <a:p>
            <a:pPr marL="363538" indent="-363538">
              <a:buFont typeface="Wingdings" pitchFamily="2" charset="2"/>
              <a:buChar char="n"/>
              <a:defRPr/>
            </a:pP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一台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PAC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可實行不同排程，最多可控制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10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個設備。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>
              <a:defRPr/>
            </a:pPr>
            <a:endParaRPr lang="en-US" altLang="zh-TW" sz="1800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可套用 平日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/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假日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/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特別日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/</a:t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zh-TW" altLang="en-US" b="1" dirty="0">
                <a:latin typeface="+mn-lt"/>
                <a:ea typeface="微軟正黑體" pitchFamily="34" charset="-120"/>
              </a:rPr>
              <a:t>季節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/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年份 等排程。</a:t>
            </a:r>
            <a:endParaRPr lang="en-US" altLang="zh-TW" b="1" dirty="0">
              <a:latin typeface="+mn-lt"/>
              <a:ea typeface="微軟正黑體" pitchFamily="34" charset="-120"/>
            </a:endParaRPr>
          </a:p>
        </p:txBody>
      </p:sp>
      <p:pic>
        <p:nvPicPr>
          <p:cNvPr id="36869" name="圖片 6" descr="schedule-control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0200" y="1633538"/>
            <a:ext cx="478948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A4A461-B471-4F82-B5EA-9C939168302B}" type="slidenum">
              <a:rPr lang="zh-TW" altLang="en-US" smtClean="0">
                <a:ea typeface="新細明體" charset="-120"/>
              </a:rPr>
              <a:pPr/>
              <a:t>26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5843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</a:t>
            </a:r>
            <a:r>
              <a:rPr lang="en-US" altLang="zh-TW" sz="4000" b="1" dirty="0">
                <a:ea typeface="微軟正黑體" pitchFamily="34" charset="-120"/>
              </a:rPr>
              <a:t>PAC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r>
              <a:rPr lang="en-US" altLang="zh-TW" sz="4000" b="1" dirty="0">
                <a:ea typeface="微軟正黑體" pitchFamily="34" charset="-120"/>
              </a:rPr>
              <a:t/>
            </a:r>
            <a:br>
              <a:rPr lang="en-US" altLang="zh-TW" sz="4000" b="1" dirty="0">
                <a:ea typeface="微軟正黑體" pitchFamily="34" charset="-120"/>
              </a:rPr>
            </a:b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On-line Change</a:t>
            </a:r>
            <a:endParaRPr lang="en-US" altLang="zh-TW" sz="4000" b="1" dirty="0">
              <a:ea typeface="微軟正黑體" pitchFamily="34" charset="-120"/>
            </a:endParaRPr>
          </a:p>
        </p:txBody>
      </p:sp>
      <p:sp>
        <p:nvSpPr>
          <p:cNvPr id="32780" name="文字方塊 59"/>
          <p:cNvSpPr txBox="1">
            <a:spLocks noChangeArrowheads="1"/>
          </p:cNvSpPr>
          <p:nvPr/>
        </p:nvSpPr>
        <p:spPr bwMode="auto">
          <a:xfrm>
            <a:off x="539750" y="1484313"/>
            <a:ext cx="70945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ea typeface="微軟正黑體" pitchFamily="34" charset="-120"/>
              </a:rPr>
              <a:t>變更程式碼 </a:t>
            </a:r>
            <a:r>
              <a:rPr lang="en-US" altLang="zh-TW" b="1" dirty="0">
                <a:ea typeface="微軟正黑體" pitchFamily="34" charset="-120"/>
              </a:rPr>
              <a:t>(LD, ST, IL) 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ea typeface="微軟正黑體" pitchFamily="34" charset="-120"/>
              </a:rPr>
              <a:t>變更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SFC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程式的轉移調件 或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SFC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程式的步階動作</a:t>
            </a: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新增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,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更名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或 刪除 全域 與 區域變數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</a:t>
            </a: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ea typeface="微軟正黑體" pitchFamily="34" charset="-120"/>
              </a:rPr>
              <a:t>新增</a:t>
            </a:r>
            <a:r>
              <a:rPr lang="en-US" altLang="zh-TW" b="1" dirty="0">
                <a:ea typeface="微軟正黑體" pitchFamily="34" charset="-120"/>
              </a:rPr>
              <a:t>, </a:t>
            </a:r>
            <a:r>
              <a:rPr lang="zh-TW" altLang="en-US" b="1" dirty="0">
                <a:ea typeface="微軟正黑體" pitchFamily="34" charset="-120"/>
              </a:rPr>
              <a:t>更名</a:t>
            </a:r>
            <a:r>
              <a:rPr lang="en-US" altLang="zh-TW" b="1" dirty="0">
                <a:ea typeface="微軟正黑體" pitchFamily="34" charset="-120"/>
              </a:rPr>
              <a:t> </a:t>
            </a:r>
            <a:r>
              <a:rPr lang="zh-TW" altLang="en-US" b="1" dirty="0">
                <a:ea typeface="微軟正黑體" pitchFamily="34" charset="-120"/>
              </a:rPr>
              <a:t>或 刪除 全域 與 區域 </a:t>
            </a:r>
            <a:r>
              <a:rPr lang="en-US" altLang="zh-TW" b="1" dirty="0">
                <a:ea typeface="微軟正黑體" pitchFamily="34" charset="-120"/>
              </a:rPr>
              <a:t>FB </a:t>
            </a:r>
            <a:r>
              <a:rPr lang="zh-TW" altLang="en-US" b="1" dirty="0">
                <a:ea typeface="微軟正黑體" pitchFamily="34" charset="-120"/>
              </a:rPr>
              <a:t>樣例變數</a:t>
            </a:r>
            <a:endParaRPr lang="en-US" altLang="zh-TW" b="1" dirty="0">
              <a:latin typeface="+mn-lt"/>
              <a:ea typeface="微軟正黑體" pitchFamily="34" charset="-120"/>
            </a:endParaRPr>
          </a:p>
        </p:txBody>
      </p:sp>
      <p:pic>
        <p:nvPicPr>
          <p:cNvPr id="37893" name="Picture 3" descr="I:\Icpdas-NewForm - new\root\product\solutions\softplc_based_on_pac\win-graf\common_file\images\applications\on-line-change-c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3213100"/>
            <a:ext cx="7759700" cy="323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BA4CA2-5599-4961-9FE3-87A1FF17DEDF}" type="slidenum">
              <a:rPr lang="zh-TW" altLang="en-US" smtClean="0">
                <a:ea typeface="新細明體" charset="-120"/>
              </a:rPr>
              <a:pPr/>
              <a:t>27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6867" name="標題 2"/>
          <p:cNvSpPr txBox="1">
            <a:spLocks/>
          </p:cNvSpPr>
          <p:nvPr/>
        </p:nvSpPr>
        <p:spPr bwMode="auto">
          <a:xfrm>
            <a:off x="900113" y="18891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</a:t>
            </a:r>
            <a:r>
              <a:rPr lang="en-US" altLang="zh-TW" sz="4000" b="1" dirty="0">
                <a:ea typeface="微軟正黑體" pitchFamily="34" charset="-120"/>
              </a:rPr>
              <a:t>PAC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配方表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(Recipe)</a:t>
            </a:r>
            <a:endParaRPr lang="en-US" altLang="zh-TW" sz="3000" b="1" dirty="0">
              <a:ea typeface="微軟正黑體" pitchFamily="34" charset="-120"/>
            </a:endParaRPr>
          </a:p>
        </p:txBody>
      </p:sp>
      <p:pic>
        <p:nvPicPr>
          <p:cNvPr id="38916" name="圖片 16" descr="Recipe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4463" y="1682750"/>
            <a:ext cx="891222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FEB640-4C7F-4D40-8747-C81F8E53580C}" type="slidenum">
              <a:rPr lang="zh-TW" altLang="en-US" smtClean="0">
                <a:ea typeface="新細明體" charset="-120"/>
              </a:rPr>
              <a:pPr/>
              <a:t>28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7891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</a:t>
            </a:r>
            <a:r>
              <a:rPr lang="en-US" altLang="zh-TW" sz="4000" b="1" dirty="0">
                <a:ea typeface="微軟正黑體" pitchFamily="34" charset="-120"/>
              </a:rPr>
              <a:t>PAC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PID 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控制</a:t>
            </a:r>
            <a:endParaRPr lang="en-US" altLang="zh-TW" sz="3000" b="1" dirty="0">
              <a:ea typeface="微軟正黑體" pitchFamily="34" charset="-120"/>
            </a:endParaRPr>
          </a:p>
        </p:txBody>
      </p:sp>
      <p:pic>
        <p:nvPicPr>
          <p:cNvPr id="39940" name="圖片 6" descr="PID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450" y="2060575"/>
            <a:ext cx="826928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59"/>
          <p:cNvSpPr txBox="1">
            <a:spLocks noChangeArrowheads="1"/>
          </p:cNvSpPr>
          <p:nvPr/>
        </p:nvSpPr>
        <p:spPr bwMode="auto">
          <a:xfrm>
            <a:off x="1763713" y="1412875"/>
            <a:ext cx="4684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一台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PAC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可處理超過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200 PID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。</a:t>
            </a:r>
            <a:endParaRPr lang="en-US" altLang="zh-TW" b="1" dirty="0"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E015BD-F9E1-41B4-8365-136B4BA8D993}" type="slidenum">
              <a:rPr lang="zh-TW" altLang="en-US" smtClean="0">
                <a:ea typeface="新細明體" charset="-120"/>
              </a:rPr>
              <a:pPr/>
              <a:t>29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8915" name="標題 2"/>
          <p:cNvSpPr txBox="1">
            <a:spLocks/>
          </p:cNvSpPr>
          <p:nvPr/>
        </p:nvSpPr>
        <p:spPr bwMode="auto">
          <a:xfrm>
            <a:off x="900113" y="198438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</a:t>
            </a:r>
            <a:r>
              <a:rPr lang="en-US" altLang="zh-TW" sz="4000" b="1" dirty="0">
                <a:ea typeface="微軟正黑體" pitchFamily="34" charset="-120"/>
              </a:rPr>
              <a:t>PAC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endParaRPr lang="en-US" altLang="zh-TW" sz="4000" b="1" dirty="0"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HART Master</a:t>
            </a:r>
            <a:endParaRPr lang="en-US" altLang="zh-TW" sz="3000" b="1" dirty="0">
              <a:ea typeface="微軟正黑體" pitchFamily="34" charset="-120"/>
            </a:endParaRPr>
          </a:p>
        </p:txBody>
      </p:sp>
      <p:sp>
        <p:nvSpPr>
          <p:cNvPr id="7" name="文字方塊 59"/>
          <p:cNvSpPr txBox="1">
            <a:spLocks noChangeArrowheads="1"/>
          </p:cNvSpPr>
          <p:nvPr/>
        </p:nvSpPr>
        <p:spPr bwMode="auto">
          <a:xfrm>
            <a:off x="1538288" y="1430338"/>
            <a:ext cx="66246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zh-TW" altLang="en-US" b="1" dirty="0">
                <a:latin typeface="+mn-lt"/>
                <a:ea typeface="微軟正黑體" pitchFamily="34" charset="-120"/>
              </a:rPr>
              <a:t>支援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I-87H17W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插裝在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 PAC 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上，可與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>HART</a:t>
            </a:r>
            <a:r>
              <a:rPr lang="zh-TW" altLang="en-US" b="1" dirty="0">
                <a:latin typeface="+mn-lt"/>
                <a:ea typeface="微軟正黑體" pitchFamily="34" charset="-120"/>
              </a:rPr>
              <a:t> </a:t>
            </a:r>
            <a:r>
              <a:rPr lang="en-US" altLang="zh-TW" b="1" dirty="0">
                <a:latin typeface="+mn-lt"/>
                <a:ea typeface="微軟正黑體" pitchFamily="34" charset="-120"/>
              </a:rPr>
              <a:t/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zh-TW" altLang="en-US" b="1" dirty="0">
                <a:latin typeface="+mn-lt"/>
                <a:ea typeface="微軟正黑體" pitchFamily="34" charset="-120"/>
              </a:rPr>
              <a:t>設備進行通訊。</a:t>
            </a:r>
            <a:endParaRPr lang="en-US" altLang="zh-TW" b="1" dirty="0">
              <a:latin typeface="+mn-lt"/>
              <a:ea typeface="微軟正黑體" pitchFamily="34" charset="-120"/>
            </a:endParaRPr>
          </a:p>
        </p:txBody>
      </p:sp>
      <p:pic>
        <p:nvPicPr>
          <p:cNvPr id="40965" name="Picture 9" descr="I:\Works\Win-GRAF\Comm_Pic\手冊應用圖\Ch23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03350" y="2425700"/>
            <a:ext cx="6699250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標題 2"/>
          <p:cNvSpPr txBox="1">
            <a:spLocks/>
          </p:cNvSpPr>
          <p:nvPr/>
        </p:nvSpPr>
        <p:spPr bwMode="auto">
          <a:xfrm>
            <a:off x="874713" y="198438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</a:t>
            </a:r>
            <a:r>
              <a:rPr lang="zh-TW" altLang="en-US" sz="4000" b="1" dirty="0">
                <a:ea typeface="微軟正黑體" pitchFamily="34" charset="-120"/>
              </a:rPr>
              <a:t> </a:t>
            </a:r>
            <a:r>
              <a:rPr lang="en-US" altLang="zh-TW" sz="4000" b="1" dirty="0">
                <a:ea typeface="微軟正黑體" pitchFamily="34" charset="-120"/>
              </a:rPr>
              <a:t>PAC </a:t>
            </a:r>
            <a:r>
              <a:rPr lang="zh-TW" altLang="en-US" sz="4000" b="1" dirty="0">
                <a:ea typeface="微軟正黑體" pitchFamily="34" charset="-120"/>
              </a:rPr>
              <a:t>特色</a:t>
            </a:r>
            <a:r>
              <a:rPr lang="en-US" altLang="zh-TW" sz="4000" b="1" dirty="0">
                <a:ea typeface="微軟正黑體" pitchFamily="34" charset="-120"/>
              </a:rPr>
              <a:t/>
            </a:r>
            <a:br>
              <a:rPr lang="en-US" altLang="zh-TW" sz="4000" b="1" dirty="0">
                <a:ea typeface="微軟正黑體" pitchFamily="34" charset="-120"/>
              </a:rPr>
            </a:b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Win-GRAF 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智能型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3G 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解決方案</a:t>
            </a:r>
            <a:endParaRPr lang="en-US" altLang="zh-TW" sz="3000" b="1" dirty="0">
              <a:solidFill>
                <a:srgbClr val="C00000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ea typeface="微軟正黑體" pitchFamily="34" charset="-120"/>
            </a:endParaRPr>
          </a:p>
        </p:txBody>
      </p:sp>
      <p:sp>
        <p:nvSpPr>
          <p:cNvPr id="4198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DA47F9-3533-4B00-8DE8-AB37C5CA6F35}" type="slidenum">
              <a:rPr lang="zh-TW" altLang="en-US" smtClean="0">
                <a:ea typeface="新細明體" charset="-120"/>
              </a:rPr>
              <a:pPr/>
              <a:t>30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41988" name="圖片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5450" y="1541463"/>
            <a:ext cx="8224838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2492375"/>
            <a:ext cx="8229600" cy="1143000"/>
          </a:xfrm>
        </p:spPr>
        <p:txBody>
          <a:bodyPr/>
          <a:lstStyle/>
          <a:p>
            <a:r>
              <a:rPr lang="zh-TW" altLang="en-US" sz="4400" smtClean="0">
                <a:latin typeface="微軟正黑體" pitchFamily="34" charset="-120"/>
                <a:ea typeface="微軟正黑體" pitchFamily="34" charset="-120"/>
              </a:rPr>
              <a:t>編程的基本概念</a:t>
            </a:r>
            <a:endParaRPr lang="en-US" altLang="zh-TW" sz="440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301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81B76C-E35D-4833-A007-11D7CF8E5B51}" type="slidenum">
              <a:rPr lang="zh-TW" altLang="en-US" smtClean="0">
                <a:ea typeface="新細明體" charset="-120"/>
              </a:rPr>
              <a:pPr/>
              <a:t>31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 sz="4000" smtClean="0">
                <a:latin typeface="微軟正黑體" pitchFamily="34" charset="-120"/>
                <a:ea typeface="微軟正黑體" pitchFamily="34" charset="-120"/>
              </a:rPr>
              <a:t>變數</a:t>
            </a:r>
            <a:endParaRPr lang="en-US" altLang="zh-TW" sz="400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TW" altLang="en-US" sz="2800" smtClean="0">
                <a:ea typeface="微軟正黑體" pitchFamily="34" charset="-120"/>
              </a:rPr>
              <a:t>名稱</a:t>
            </a:r>
            <a:r>
              <a:rPr lang="en-US" altLang="zh-TW" sz="2800" smtClean="0">
                <a:ea typeface="微軟正黑體" pitchFamily="34" charset="-120"/>
              </a:rPr>
              <a:t> : </a:t>
            </a:r>
            <a:r>
              <a:rPr lang="zh-TW" altLang="en-US" sz="2800" smtClean="0">
                <a:ea typeface="微軟正黑體" pitchFamily="34" charset="-120"/>
              </a:rPr>
              <a:t>開頭需是字母 </a:t>
            </a:r>
            <a:r>
              <a:rPr lang="en-US" altLang="zh-TW" sz="2800" smtClean="0">
                <a:ea typeface="微軟正黑體" pitchFamily="34" charset="-120"/>
              </a:rPr>
              <a:t>“A” ~ “Z”</a:t>
            </a:r>
            <a:r>
              <a:rPr lang="zh-TW" altLang="en-US" sz="2800" smtClean="0">
                <a:ea typeface="微軟正黑體" pitchFamily="34" charset="-120"/>
              </a:rPr>
              <a:t>，</a:t>
            </a:r>
            <a:r>
              <a:rPr lang="en-US" altLang="zh-TW" sz="2800" smtClean="0">
                <a:ea typeface="微軟正黑體" pitchFamily="34" charset="-120"/>
              </a:rPr>
              <a:t> 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>
                <a:ea typeface="微軟正黑體" pitchFamily="34" charset="-120"/>
              </a:rPr>
              <a:t>	</a:t>
            </a:r>
            <a:r>
              <a:rPr lang="zh-TW" altLang="en-US" sz="2800" smtClean="0">
                <a:ea typeface="微軟正黑體" pitchFamily="34" charset="-120"/>
              </a:rPr>
              <a:t>            不區分大小寫，</a:t>
            </a:r>
            <a:r>
              <a:rPr lang="en-US" altLang="zh-TW" sz="2800" smtClean="0">
                <a:ea typeface="微軟正黑體" pitchFamily="34" charset="-120"/>
              </a:rPr>
              <a:t> “MOT” </a:t>
            </a:r>
            <a:r>
              <a:rPr lang="zh-TW" altLang="en-US" sz="2800" smtClean="0">
                <a:ea typeface="微軟正黑體" pitchFamily="34" charset="-120"/>
              </a:rPr>
              <a:t>與 </a:t>
            </a:r>
            <a:r>
              <a:rPr lang="en-US" altLang="zh-TW" sz="2800" smtClean="0">
                <a:ea typeface="微軟正黑體" pitchFamily="34" charset="-120"/>
              </a:rPr>
              <a:t>“moT”</a:t>
            </a:r>
            <a:r>
              <a:rPr lang="zh-TW" altLang="en-US" sz="2800" smtClean="0">
                <a:ea typeface="微軟正黑體" pitchFamily="34" charset="-120"/>
              </a:rPr>
              <a:t> 是一樣的，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zh-TW" altLang="en-US" sz="2800" smtClean="0">
                <a:ea typeface="微軟正黑體" pitchFamily="34" charset="-120"/>
              </a:rPr>
              <a:t>                第 </a:t>
            </a:r>
            <a:r>
              <a:rPr lang="en-US" altLang="zh-TW" sz="2800" smtClean="0">
                <a:ea typeface="微軟正黑體" pitchFamily="34" charset="-120"/>
              </a:rPr>
              <a:t>2</a:t>
            </a:r>
            <a:r>
              <a:rPr lang="zh-TW" altLang="en-US" sz="2800" smtClean="0">
                <a:ea typeface="微軟正黑體" pitchFamily="34" charset="-120"/>
              </a:rPr>
              <a:t> 個字元後 </a:t>
            </a:r>
            <a:r>
              <a:rPr lang="en-US" altLang="zh-TW" sz="2800" smtClean="0">
                <a:ea typeface="微軟正黑體" pitchFamily="34" charset="-120"/>
              </a:rPr>
              <a:t>(</a:t>
            </a:r>
            <a:r>
              <a:rPr lang="zh-TW" altLang="en-US" sz="2800" smtClean="0">
                <a:ea typeface="微軟正黑體" pitchFamily="34" charset="-120"/>
              </a:rPr>
              <a:t>含</a:t>
            </a:r>
            <a:r>
              <a:rPr lang="en-US" altLang="zh-TW" sz="2800" smtClean="0">
                <a:ea typeface="微軟正黑體" pitchFamily="34" charset="-120"/>
              </a:rPr>
              <a:t>)</a:t>
            </a:r>
            <a:r>
              <a:rPr lang="zh-TW" altLang="en-US" sz="2800" smtClean="0">
                <a:ea typeface="微軟正黑體" pitchFamily="34" charset="-120"/>
              </a:rPr>
              <a:t>，可使用 </a:t>
            </a:r>
            <a:r>
              <a:rPr lang="en-US" altLang="zh-TW" sz="2800" smtClean="0">
                <a:ea typeface="微軟正黑體" pitchFamily="34" charset="-120"/>
              </a:rPr>
              <a:t>0 ~ 7 </a:t>
            </a:r>
            <a:r>
              <a:rPr lang="zh-TW" altLang="en-US" sz="2800" smtClean="0">
                <a:ea typeface="微軟正黑體" pitchFamily="34" charset="-120"/>
              </a:rPr>
              <a:t>或</a:t>
            </a:r>
            <a:r>
              <a:rPr lang="en-US" altLang="zh-TW" sz="2800" smtClean="0">
                <a:ea typeface="微軟正黑體" pitchFamily="34" charset="-120"/>
              </a:rPr>
              <a:t> “_” </a:t>
            </a:r>
            <a:r>
              <a:rPr lang="zh-TW" altLang="en-US" sz="2800" smtClean="0">
                <a:ea typeface="微軟正黑體" pitchFamily="34" charset="-120"/>
              </a:rPr>
              <a:t>。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zh-TW" altLang="en-US" sz="800" smtClean="0">
                <a:ea typeface="微軟正黑體" pitchFamily="34" charset="-120"/>
              </a:rPr>
              <a:t>  </a:t>
            </a:r>
            <a:endParaRPr lang="en-US" altLang="zh-TW" sz="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TW" sz="2800" smtClean="0">
                <a:ea typeface="微軟正黑體" pitchFamily="34" charset="-120"/>
              </a:rPr>
              <a:t>I/O boards </a:t>
            </a:r>
            <a:r>
              <a:rPr lang="zh-TW" altLang="en-US" sz="2800" smtClean="0">
                <a:ea typeface="微軟正黑體" pitchFamily="34" charset="-120"/>
              </a:rPr>
              <a:t> 功能內，只會顯示 </a:t>
            </a:r>
            <a:r>
              <a:rPr lang="en-US" altLang="zh-TW" sz="2800" smtClean="0">
                <a:ea typeface="微軟正黑體" pitchFamily="34" charset="-120"/>
              </a:rPr>
              <a:t>Input / Output</a:t>
            </a:r>
            <a:r>
              <a:rPr lang="zh-TW" altLang="en-US" sz="2800" smtClean="0">
                <a:ea typeface="微軟正黑體" pitchFamily="34" charset="-120"/>
              </a:rPr>
              <a:t> 變數。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zh-TW" altLang="en-US" sz="800" smtClean="0">
                <a:ea typeface="微軟正黑體" pitchFamily="34" charset="-120"/>
              </a:rPr>
              <a:t> </a:t>
            </a:r>
            <a:endParaRPr lang="en-US" altLang="zh-TW" sz="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TW" altLang="en-US" sz="2800" smtClean="0">
                <a:ea typeface="微軟正黑體" pitchFamily="34" charset="-120"/>
              </a:rPr>
              <a:t>功能方塊的樣例變數 </a:t>
            </a:r>
            <a:r>
              <a:rPr lang="en-US" altLang="zh-TW" sz="2800" smtClean="0">
                <a:ea typeface="微軟正黑體" pitchFamily="34" charset="-120"/>
              </a:rPr>
              <a:t>(Instance)</a:t>
            </a:r>
            <a:r>
              <a:rPr lang="zh-TW" altLang="en-US" sz="2800" smtClean="0">
                <a:ea typeface="微軟正黑體" pitchFamily="34" charset="-120"/>
              </a:rPr>
              <a:t>，其形態需指定為</a:t>
            </a:r>
            <a:r>
              <a:rPr lang="en-US" altLang="zh-TW" sz="2800" smtClean="0">
                <a:ea typeface="微軟正黑體" pitchFamily="34" charset="-120"/>
              </a:rPr>
              <a:t/>
            </a:r>
            <a:br>
              <a:rPr lang="en-US" altLang="zh-TW" sz="2800" smtClean="0">
                <a:ea typeface="微軟正黑體" pitchFamily="34" charset="-120"/>
              </a:rPr>
            </a:br>
            <a:r>
              <a:rPr lang="zh-TW" altLang="en-US" sz="2800" smtClean="0">
                <a:ea typeface="微軟正黑體" pitchFamily="34" charset="-120"/>
              </a:rPr>
              <a:t>和功能方塊的名稱相同。</a:t>
            </a:r>
            <a:r>
              <a:rPr lang="en-US" altLang="zh-TW" sz="2800" smtClean="0">
                <a:ea typeface="微軟正黑體" pitchFamily="34" charset="-120"/>
              </a:rPr>
              <a:t/>
            </a:r>
            <a:br>
              <a:rPr lang="en-US" altLang="zh-TW" sz="2800" smtClean="0">
                <a:ea typeface="微軟正黑體" pitchFamily="34" charset="-120"/>
              </a:rPr>
            </a:br>
            <a:r>
              <a:rPr lang="en-US" altLang="zh-TW" sz="2800" smtClean="0">
                <a:ea typeface="微軟正黑體" pitchFamily="34" charset="-120"/>
              </a:rPr>
              <a:t> (</a:t>
            </a:r>
            <a:r>
              <a:rPr lang="zh-TW" altLang="en-US" sz="2800" smtClean="0">
                <a:ea typeface="微軟正黑體" pitchFamily="34" charset="-120"/>
              </a:rPr>
              <a:t>例如</a:t>
            </a:r>
            <a:r>
              <a:rPr lang="en-US" altLang="zh-TW" sz="2800" smtClean="0">
                <a:ea typeface="微軟正黑體" pitchFamily="34" charset="-120"/>
              </a:rPr>
              <a:t>:</a:t>
            </a:r>
            <a:r>
              <a:rPr lang="zh-TW" altLang="en-US" sz="2800" smtClean="0">
                <a:ea typeface="微軟正黑體" pitchFamily="34" charset="-120"/>
              </a:rPr>
              <a:t> </a:t>
            </a:r>
            <a:r>
              <a:rPr lang="en-US" altLang="zh-TW" sz="2800" smtClean="0">
                <a:ea typeface="微軟正黑體" pitchFamily="34" charset="-120"/>
              </a:rPr>
              <a:t>Inst_TIME_GET </a:t>
            </a:r>
            <a:r>
              <a:rPr lang="zh-TW" altLang="en-US" sz="2800" smtClean="0">
                <a:ea typeface="微軟正黑體" pitchFamily="34" charset="-120"/>
              </a:rPr>
              <a:t>，型態為 </a:t>
            </a:r>
            <a:r>
              <a:rPr lang="en-US" altLang="zh-TW" sz="2800" smtClean="0">
                <a:ea typeface="微軟正黑體" pitchFamily="34" charset="-120"/>
              </a:rPr>
              <a:t>TIME_GET)</a:t>
            </a:r>
          </a:p>
          <a:p>
            <a:pPr>
              <a:buFont typeface="Calibri" pitchFamily="34" charset="0"/>
              <a:buNone/>
            </a:pPr>
            <a:endParaRPr lang="en-US" altLang="zh-TW" sz="2800" smtClean="0">
              <a:latin typeface="Arial" charset="0"/>
            </a:endParaRP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</a:t>
            </a:r>
          </a:p>
        </p:txBody>
      </p:sp>
      <p:sp>
        <p:nvSpPr>
          <p:cNvPr id="44036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54CC2C-9F45-4546-A5CC-EE1AB445E553}" type="slidenum">
              <a:rPr lang="zh-TW" altLang="en-US" smtClean="0">
                <a:ea typeface="新細明體" charset="-120"/>
              </a:rPr>
              <a:pPr/>
              <a:t>32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98" name="Group 82"/>
          <p:cNvGraphicFramePr>
            <a:graphicFrameLocks noGrp="1"/>
          </p:cNvGraphicFramePr>
          <p:nvPr/>
        </p:nvGraphicFramePr>
        <p:xfrm>
          <a:off x="1258888" y="1211263"/>
          <a:ext cx="7394575" cy="5048258"/>
        </p:xfrm>
        <a:graphic>
          <a:graphicData uri="http://schemas.openxmlformats.org/drawingml/2006/table">
            <a:tbl>
              <a:tblPr/>
              <a:tblGrid>
                <a:gridCol w="1646237"/>
                <a:gridCol w="2789238"/>
                <a:gridCol w="2959100"/>
              </a:tblGrid>
              <a:tr h="2438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資料型態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Bits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數值範圍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BDB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BOOL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---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TRUE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，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FALSE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SINT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8 bits (Small 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-128 ~ +127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USINT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8 bits (Unsigned small 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0 ~ +255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BYTE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16 bits (Int,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新細明體" pitchFamily="18" charset="-120"/>
                        </a:rPr>
                        <a:t>-32768 ~ +32767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16 bits (Unsigned 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新細明體" pitchFamily="18" charset="-120"/>
                        </a:rPr>
                        <a:t>0 ~ +65535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WORD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DINT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 (Double 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新細明體" pitchFamily="18" charset="-120"/>
                        </a:rPr>
                        <a:t>-2147483648 ~ +2147483647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UDINT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 (Unsigned double 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0 ~ +4294967295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DWORD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LINT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64 bits (Large 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-2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63 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~ +(2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63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-1)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ULINT (No support)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64 bits (Unsigned large int)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o support the Win-GRAF PAC.</a:t>
                      </a:r>
                      <a:endParaRPr kumimoji="0" lang="zh-TW" altLang="zh-TW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0 ~ +(2</a:t>
                      </a:r>
                      <a:r>
                        <a:rPr kumimoji="0" lang="en-US" altLang="zh-TW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64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-1)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LWORD (No support)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REAL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 (Floating point)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±3.4×10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-38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 ~ ±3.4×10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38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LREAL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64 bits (Floating point)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±1.7×10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-308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 ~ ±1.7×10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308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STRING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Max.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255 characters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---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TIME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T#0ms ~ T#23h59m59s999ms</a:t>
                      </a:r>
                      <a:endParaRPr kumimoji="0" lang="zh-TW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2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36169B-B399-4714-8187-66EB8D353624}" type="slidenum">
              <a:rPr lang="zh-TW" altLang="en-US" smtClean="0">
                <a:ea typeface="新細明體" charset="-120"/>
              </a:rPr>
              <a:pPr/>
              <a:t>33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6938" name="標題 2"/>
          <p:cNvSpPr txBox="1">
            <a:spLocks/>
          </p:cNvSpPr>
          <p:nvPr/>
        </p:nvSpPr>
        <p:spPr bwMode="auto">
          <a:xfrm>
            <a:off x="900113" y="177800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zh-TW" altLang="en-US" sz="4000" b="1" dirty="0">
                <a:solidFill>
                  <a:srgbClr val="0038A8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變數型態</a:t>
            </a:r>
          </a:p>
        </p:txBody>
      </p:sp>
      <p:sp>
        <p:nvSpPr>
          <p:cNvPr id="45130" name="文字方塊 17"/>
          <p:cNvSpPr txBox="1">
            <a:spLocks noChangeArrowheads="1"/>
          </p:cNvSpPr>
          <p:nvPr/>
        </p:nvSpPr>
        <p:spPr bwMode="auto">
          <a:xfrm>
            <a:off x="179388" y="5805488"/>
            <a:ext cx="877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ea typeface="微軟正黑體" pitchFamily="34" charset="-120"/>
              </a:rPr>
              <a:t>*: </a:t>
            </a:r>
            <a:r>
              <a:rPr lang="zh-TW" altLang="en-US" sz="1800">
                <a:ea typeface="微軟正黑體" pitchFamily="34" charset="-120"/>
              </a:rPr>
              <a:t>常用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TIME </a:t>
            </a:r>
            <a:r>
              <a:rPr lang="zh-TW" altLang="en-US" sz="4000" smtClean="0">
                <a:latin typeface="微軟正黑體" pitchFamily="34" charset="-120"/>
                <a:ea typeface="微軟正黑體" pitchFamily="34" charset="-120"/>
              </a:rPr>
              <a:t>變數</a:t>
            </a:r>
            <a:endParaRPr lang="en-US" altLang="zh-TW" sz="400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2800" smtClean="0">
                <a:ea typeface="微軟正黑體" pitchFamily="34" charset="-120"/>
              </a:rPr>
              <a:t>數值</a:t>
            </a:r>
            <a:r>
              <a:rPr lang="en-US" altLang="zh-TW" sz="2800" smtClean="0">
                <a:ea typeface="微軟正黑體" pitchFamily="34" charset="-120"/>
              </a:rPr>
              <a:t> : T#23h59m59s999ms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2800" smtClean="0">
                <a:ea typeface="微軟正黑體" pitchFamily="34" charset="-120"/>
              </a:rPr>
              <a:t>永遠是正數</a:t>
            </a:r>
            <a:r>
              <a:rPr lang="en-US" altLang="zh-TW" sz="2800" smtClean="0">
                <a:ea typeface="微軟正黑體" pitchFamily="34" charset="-120"/>
              </a:rPr>
              <a:t>,  “-T#5s “ </a:t>
            </a:r>
            <a:r>
              <a:rPr lang="zh-TW" altLang="en-US" sz="2800" smtClean="0">
                <a:ea typeface="微軟正黑體" pitchFamily="34" charset="-120"/>
              </a:rPr>
              <a:t>是錯誤的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sz="2800" smtClean="0">
                <a:ea typeface="微軟正黑體" pitchFamily="34" charset="-120"/>
              </a:rPr>
              <a:t>“T#10.5s” </a:t>
            </a:r>
            <a:r>
              <a:rPr lang="zh-TW" altLang="en-US" sz="2800" smtClean="0">
                <a:ea typeface="微軟正黑體" pitchFamily="34" charset="-120"/>
              </a:rPr>
              <a:t>是錯誤的</a:t>
            </a:r>
            <a:r>
              <a:rPr lang="en-US" altLang="zh-TW" sz="2800" smtClean="0">
                <a:ea typeface="微軟正黑體" pitchFamily="34" charset="-120"/>
              </a:rPr>
              <a:t>, “T#10s500ms” </a:t>
            </a:r>
            <a:r>
              <a:rPr lang="zh-TW" altLang="en-US" sz="2800" smtClean="0">
                <a:ea typeface="微軟正黑體" pitchFamily="34" charset="-120"/>
              </a:rPr>
              <a:t>是正確的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2800" smtClean="0">
                <a:ea typeface="微軟正黑體" pitchFamily="34" charset="-120"/>
              </a:rPr>
              <a:t>計數</a:t>
            </a:r>
            <a:r>
              <a:rPr lang="en-US" altLang="zh-TW" sz="2800" smtClean="0">
                <a:ea typeface="微軟正黑體" pitchFamily="34" charset="-120"/>
              </a:rPr>
              <a:t>/ </a:t>
            </a:r>
            <a:r>
              <a:rPr lang="zh-TW" altLang="en-US" sz="2800" smtClean="0">
                <a:ea typeface="微軟正黑體" pitchFamily="34" charset="-120"/>
              </a:rPr>
              <a:t>停止</a:t>
            </a:r>
            <a:r>
              <a:rPr lang="en-US" altLang="zh-TW" sz="2800" smtClean="0">
                <a:ea typeface="微軟正黑體" pitchFamily="34" charset="-120"/>
              </a:rPr>
              <a:t> / </a:t>
            </a:r>
            <a:r>
              <a:rPr lang="zh-TW" altLang="en-US" sz="2800" smtClean="0">
                <a:ea typeface="微軟正黑體" pitchFamily="34" charset="-120"/>
              </a:rPr>
              <a:t>重置 </a:t>
            </a:r>
            <a:r>
              <a:rPr lang="en-US" altLang="zh-TW" sz="2800" smtClean="0">
                <a:ea typeface="微軟正黑體" pitchFamily="34" charset="-120"/>
              </a:rPr>
              <a:t>TIME </a:t>
            </a:r>
            <a:r>
              <a:rPr lang="zh-TW" altLang="en-US" sz="2800" smtClean="0">
                <a:ea typeface="微軟正黑體" pitchFamily="34" charset="-120"/>
              </a:rPr>
              <a:t>變數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>
                <a:ea typeface="微軟正黑體" pitchFamily="34" charset="-120"/>
              </a:rPr>
              <a:t>	tStart(TIME_VAR1) 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>
                <a:ea typeface="微軟正黑體" pitchFamily="34" charset="-120"/>
              </a:rPr>
              <a:t>    tStop(TIME_VAR1) ;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>
                <a:ea typeface="微軟正黑體" pitchFamily="34" charset="-120"/>
              </a:rPr>
              <a:t>    TIME_VAR1 := T#0s </a:t>
            </a:r>
            <a:r>
              <a:rPr lang="en-US" altLang="zh-TW" smtClean="0">
                <a:ea typeface="微軟正黑體" pitchFamily="34" charset="-120"/>
              </a:rPr>
              <a:t>;</a:t>
            </a:r>
          </a:p>
        </p:txBody>
      </p:sp>
      <p:sp>
        <p:nvSpPr>
          <p:cNvPr id="4608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0EA461-9704-4811-A151-63C5E73B9E64}" type="slidenum">
              <a:rPr lang="zh-TW" altLang="en-US" smtClean="0">
                <a:ea typeface="新細明體" charset="-120"/>
              </a:rPr>
              <a:pPr/>
              <a:t>34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 sz="4000" smtClean="0">
                <a:latin typeface="微軟正黑體" pitchFamily="34" charset="-120"/>
                <a:ea typeface="微軟正黑體" pitchFamily="34" charset="-120"/>
              </a:rPr>
              <a:t>資料型態轉換</a:t>
            </a:r>
            <a:endParaRPr lang="en-US" altLang="zh-TW" sz="400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2800" dirty="0" smtClean="0">
                <a:ea typeface="微軟正黑體" pitchFamily="34" charset="-120"/>
              </a:rPr>
              <a:t>數學運算，需使用相同的資料型態。</a:t>
            </a:r>
            <a:endParaRPr lang="en-US" altLang="zh-TW" sz="2800" dirty="0" smtClean="0">
              <a:ea typeface="微軟正黑體" pitchFamily="34" charset="-120"/>
            </a:endParaRPr>
          </a:p>
          <a:p>
            <a:pPr>
              <a:buFont typeface="Calibri" pitchFamily="34" charset="0"/>
              <a:buNone/>
              <a:defRPr/>
            </a:pPr>
            <a:r>
              <a:rPr lang="en-US" altLang="zh-TW" sz="2800" dirty="0" smtClean="0"/>
              <a:t>	</a:t>
            </a:r>
            <a:r>
              <a:rPr lang="zh-TW" altLang="en-US" sz="2800" dirty="0" smtClean="0">
                <a:ea typeface="微軟正黑體" pitchFamily="34" charset="-120"/>
              </a:rPr>
              <a:t>錯誤</a:t>
            </a:r>
            <a:r>
              <a:rPr lang="en-US" altLang="zh-TW" sz="2800" dirty="0" smtClean="0">
                <a:ea typeface="微軟正黑體" pitchFamily="34" charset="-120"/>
              </a:rPr>
              <a:t> :    DINT01 := REAL01 + 5 ;  </a:t>
            </a:r>
          </a:p>
          <a:p>
            <a:pPr indent="12700">
              <a:buFont typeface="Calibri" pitchFamily="34" charset="0"/>
              <a:buNone/>
              <a:tabLst>
                <a:tab pos="1524000" algn="l"/>
              </a:tabLst>
              <a:defRPr/>
            </a:pPr>
            <a:r>
              <a:rPr lang="zh-TW" altLang="en-US" sz="2800" dirty="0" smtClean="0">
                <a:ea typeface="微軟正黑體" pitchFamily="34" charset="-120"/>
              </a:rPr>
              <a:t>正確</a:t>
            </a:r>
            <a:r>
              <a:rPr lang="en-US" altLang="zh-TW" sz="2800" dirty="0" smtClean="0">
                <a:ea typeface="微軟正黑體" pitchFamily="34" charset="-120"/>
              </a:rPr>
              <a:t>:	DINT01 := </a:t>
            </a:r>
            <a:r>
              <a:rPr lang="en-US" altLang="zh-TW" sz="2800" dirty="0" err="1" smtClean="0">
                <a:ea typeface="微軟正黑體" pitchFamily="34" charset="-120"/>
              </a:rPr>
              <a:t>Any_To_DINT</a:t>
            </a:r>
            <a:r>
              <a:rPr lang="en-US" altLang="zh-TW" sz="2800" dirty="0" smtClean="0">
                <a:ea typeface="微軟正黑體" pitchFamily="34" charset="-120"/>
              </a:rPr>
              <a:t>(REAL01) + 5 ;</a:t>
            </a:r>
          </a:p>
          <a:p>
            <a:pPr indent="12700">
              <a:buFont typeface="Calibri" pitchFamily="34" charset="0"/>
              <a:buNone/>
              <a:tabLst>
                <a:tab pos="1524000" algn="l"/>
              </a:tabLst>
              <a:defRPr/>
            </a:pPr>
            <a:r>
              <a:rPr lang="zh-TW" altLang="en-US" sz="2400" dirty="0" smtClean="0">
                <a:ea typeface="微軟正黑體" pitchFamily="34" charset="-120"/>
              </a:rPr>
              <a:t> </a:t>
            </a:r>
            <a:r>
              <a:rPr lang="zh-TW" altLang="en-US" sz="900" dirty="0" smtClean="0">
                <a:ea typeface="微軟正黑體" pitchFamily="34" charset="-120"/>
              </a:rPr>
              <a:t> </a:t>
            </a:r>
            <a:endParaRPr lang="en-US" altLang="zh-TW" sz="2400" dirty="0" smtClean="0">
              <a:ea typeface="微軟正黑體" pitchFamily="34" charset="-120"/>
            </a:endParaRPr>
          </a:p>
          <a:p>
            <a:pPr>
              <a:defRPr/>
            </a:pPr>
            <a:r>
              <a:rPr lang="zh-TW" altLang="en-US" sz="2800" dirty="0" smtClean="0">
                <a:ea typeface="微軟正黑體" pitchFamily="34" charset="-120"/>
              </a:rPr>
              <a:t>比較數值，需使用相同的資料型態。</a:t>
            </a:r>
            <a:endParaRPr lang="en-US" altLang="zh-TW" sz="2800" dirty="0" smtClean="0">
              <a:ea typeface="微軟正黑體" pitchFamily="34" charset="-120"/>
            </a:endParaRPr>
          </a:p>
          <a:p>
            <a:pPr marL="355600" indent="0">
              <a:buFont typeface="Calibri" pitchFamily="34" charset="0"/>
              <a:buNone/>
              <a:tabLst>
                <a:tab pos="1524000" algn="l"/>
              </a:tabLst>
              <a:defRPr/>
            </a:pPr>
            <a:r>
              <a:rPr lang="zh-TW" altLang="en-US" sz="2800" dirty="0" smtClean="0">
                <a:ea typeface="微軟正黑體" pitchFamily="34" charset="-120"/>
              </a:rPr>
              <a:t>錯誤</a:t>
            </a:r>
            <a:r>
              <a:rPr lang="en-US" altLang="zh-TW" sz="2800" dirty="0" smtClean="0">
                <a:ea typeface="微軟正黑體" pitchFamily="34" charset="-120"/>
              </a:rPr>
              <a:t> </a:t>
            </a:r>
            <a:r>
              <a:rPr lang="en-US" altLang="zh-TW" sz="2800" dirty="0" smtClean="0"/>
              <a:t>:    if  DINT01 &gt; REAL01  then  </a:t>
            </a:r>
          </a:p>
          <a:p>
            <a:pPr marL="355600" indent="0">
              <a:buFont typeface="Calibri" pitchFamily="34" charset="0"/>
              <a:buNone/>
              <a:tabLst>
                <a:tab pos="1524000" algn="l"/>
              </a:tabLst>
              <a:defRPr/>
            </a:pPr>
            <a:r>
              <a:rPr lang="zh-TW" altLang="en-US" sz="2800" dirty="0" smtClean="0">
                <a:ea typeface="微軟正黑體" pitchFamily="34" charset="-120"/>
              </a:rPr>
              <a:t>正確</a:t>
            </a:r>
            <a:r>
              <a:rPr lang="en-US" altLang="zh-TW" sz="2800" dirty="0" smtClean="0"/>
              <a:t>:	if  </a:t>
            </a:r>
            <a:r>
              <a:rPr lang="en-US" altLang="zh-TW" sz="2800" dirty="0" err="1" smtClean="0"/>
              <a:t>Any_To_REAL</a:t>
            </a:r>
            <a:r>
              <a:rPr lang="en-US" altLang="zh-TW" sz="2800" dirty="0" smtClean="0"/>
              <a:t>(DINT01) &gt; REAL01  then</a:t>
            </a:r>
          </a:p>
          <a:p>
            <a:pPr>
              <a:buFont typeface="Calibri" pitchFamily="34" charset="0"/>
              <a:buNone/>
              <a:defRPr/>
            </a:pPr>
            <a:endParaRPr lang="en-US" altLang="zh-TW" dirty="0" smtClean="0"/>
          </a:p>
        </p:txBody>
      </p:sp>
      <p:sp>
        <p:nvSpPr>
          <p:cNvPr id="4710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C45FED-79D2-4E0F-A4DB-0611A3B24A84}" type="slidenum">
              <a:rPr lang="zh-TW" altLang="en-US" smtClean="0">
                <a:ea typeface="新細明體" charset="-120"/>
              </a:rPr>
              <a:pPr/>
              <a:t>35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+mn-lt"/>
                <a:ea typeface="微軟正黑體" pitchFamily="34" charset="-120"/>
              </a:rPr>
              <a:t>資料型態轉換功能</a:t>
            </a:r>
            <a:endParaRPr lang="en-US" altLang="zh-TW" sz="4000" dirty="0" smtClean="0">
              <a:latin typeface="+mn-lt"/>
              <a:ea typeface="微軟正黑體" pitchFamily="34" charset="-120"/>
            </a:endParaRPr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2800" smtClean="0">
                <a:ea typeface="微軟正黑體" pitchFamily="34" charset="-120"/>
              </a:rPr>
              <a:t>可在 </a:t>
            </a:r>
            <a:r>
              <a:rPr lang="en-US" altLang="zh-TW" sz="2800" smtClean="0">
                <a:ea typeface="微軟正黑體" pitchFamily="34" charset="-120"/>
              </a:rPr>
              <a:t>Win-GRAF </a:t>
            </a:r>
            <a:r>
              <a:rPr lang="zh-TW" altLang="en-US" sz="2800" smtClean="0">
                <a:ea typeface="微軟正黑體" pitchFamily="34" charset="-120"/>
              </a:rPr>
              <a:t>軟體的 </a:t>
            </a:r>
            <a:r>
              <a:rPr lang="en-US" altLang="zh-TW" sz="2800" smtClean="0">
                <a:ea typeface="微軟正黑體" pitchFamily="34" charset="-120"/>
              </a:rPr>
              <a:t>Help </a:t>
            </a:r>
            <a:r>
              <a:rPr lang="zh-TW" altLang="en-US" sz="2800" smtClean="0">
                <a:ea typeface="微軟正黑體" pitchFamily="34" charset="-120"/>
              </a:rPr>
              <a:t>內，搜尋</a:t>
            </a:r>
            <a:r>
              <a:rPr lang="en-US" altLang="zh-TW" sz="2800" smtClean="0">
                <a:ea typeface="微軟正黑體" pitchFamily="34" charset="-120"/>
              </a:rPr>
              <a:t> “conversion”</a:t>
            </a:r>
            <a:r>
              <a:rPr lang="zh-TW" altLang="en-US" sz="2800" smtClean="0">
                <a:ea typeface="微軟正黑體" pitchFamily="34" charset="-120"/>
              </a:rPr>
              <a:t>。</a:t>
            </a:r>
            <a:endParaRPr lang="en-US" altLang="zh-TW" sz="2800" smtClean="0">
              <a:ea typeface="微軟正黑體" pitchFamily="34" charset="-12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/>
              <a:t>	Any_To_BOOL	,  Any_to_SINT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/>
              <a:t>	Any_To_INT	,  Any_To_DINT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/>
              <a:t>	Any_To_LINT	,  Any_to_REAL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/>
              <a:t>	Any_To_LREAL	,  Any_To_TIME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/>
              <a:t>	Any_To_STRING	,  NUM_To_STRING</a:t>
            </a:r>
          </a:p>
          <a:p>
            <a:pPr>
              <a:lnSpc>
                <a:spcPct val="130000"/>
              </a:lnSpc>
              <a:spcBef>
                <a:spcPct val="0"/>
              </a:spcBef>
              <a:buFont typeface="Calibri" pitchFamily="34" charset="0"/>
              <a:buNone/>
            </a:pPr>
            <a:r>
              <a:rPr lang="en-US" altLang="zh-TW" sz="2800" smtClean="0"/>
              <a:t>	BIN_To_BCD	,  BCD_To_BIN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4813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3CD707-A9B5-4FEE-AEEB-9BBA3510A9CC}" type="slidenum">
              <a:rPr lang="zh-TW" altLang="en-US" smtClean="0">
                <a:ea typeface="新細明體" charset="-120"/>
              </a:rPr>
              <a:pPr/>
              <a:t>36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Function Block Instance</a:t>
            </a:r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1628775"/>
            <a:ext cx="61214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2643B8-E866-4C3B-9CEB-47B096DA4EFD}" type="slidenum">
              <a:rPr lang="zh-TW" altLang="en-US" smtClean="0">
                <a:ea typeface="新細明體" charset="-120"/>
              </a:rPr>
              <a:pPr/>
              <a:t>37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37100" y="3725863"/>
            <a:ext cx="2592388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ea typeface="微軟正黑體" pitchFamily="34" charset="-120"/>
              </a:rPr>
              <a:t>功能方塊的名稱</a:t>
            </a:r>
          </a:p>
        </p:txBody>
      </p:sp>
      <p:sp>
        <p:nvSpPr>
          <p:cNvPr id="6" name="矩形 5"/>
          <p:cNvSpPr/>
          <p:nvPr/>
        </p:nvSpPr>
        <p:spPr>
          <a:xfrm>
            <a:off x="4470400" y="1425575"/>
            <a:ext cx="2592388" cy="792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ea typeface="微軟正黑體" pitchFamily="34" charset="-120"/>
              </a:rPr>
              <a:t>樣例變數的名稱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ST</a:t>
            </a:r>
            <a:r>
              <a:rPr lang="zh-TW" altLang="en-US" sz="4000" smtClean="0"/>
              <a:t> </a:t>
            </a:r>
            <a:r>
              <a:rPr lang="zh-TW" altLang="en-US" sz="4000" smtClean="0">
                <a:latin typeface="微軟正黑體" pitchFamily="34" charset="-120"/>
                <a:ea typeface="微軟正黑體" pitchFamily="34" charset="-120"/>
              </a:rPr>
              <a:t>基礎程式</a:t>
            </a:r>
            <a:r>
              <a:rPr lang="en-US" altLang="zh-TW" sz="4000" smtClean="0"/>
              <a:t> 1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sz="2800" smtClean="0"/>
              <a:t>(*  Here is comment  *)</a:t>
            </a:r>
          </a:p>
          <a:p>
            <a:r>
              <a:rPr lang="en-US" altLang="zh-TW" sz="2800" smtClean="0"/>
              <a:t>Each statement ends with a “;”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 := B + C ;   (*  “:=“ means assign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if   A &lt;= D  then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    (* do operations …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end_if ;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5018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3A6BBC-C0D9-463A-9806-0E80BEE936A2}" type="slidenum">
              <a:rPr lang="zh-TW" altLang="en-US" smtClean="0">
                <a:ea typeface="新細明體" charset="-120"/>
              </a:rPr>
              <a:pPr/>
              <a:t>38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ST </a:t>
            </a:r>
            <a:r>
              <a:rPr lang="zh-TW" altLang="en-US" sz="4000" smtClean="0">
                <a:latin typeface="微軟正黑體" pitchFamily="34" charset="-120"/>
                <a:ea typeface="微軟正黑體" pitchFamily="34" charset="-120"/>
              </a:rPr>
              <a:t>基礎程式</a:t>
            </a:r>
            <a:r>
              <a:rPr lang="en-US" altLang="zh-TW" sz="400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4000" smtClean="0"/>
              <a:t>2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r>
              <a:rPr lang="en-US" altLang="zh-TW" sz="2800" smtClean="0"/>
              <a:t>“:=“  means assignment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 := B * 5 ;  (* correct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 = B * 5 ;   (* wrong *)</a:t>
            </a:r>
          </a:p>
          <a:p>
            <a:r>
              <a:rPr lang="en-US" altLang="zh-TW" sz="2800" smtClean="0"/>
              <a:t>“=“  means   “are they equal ?”, result is TRUE or FALSE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if  A = B  then    (* correct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end_if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if  A := B  then    (* wrong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end_if ;</a:t>
            </a:r>
          </a:p>
          <a:p>
            <a:pPr>
              <a:buFont typeface="Calibri" pitchFamily="34" charset="0"/>
              <a:buNone/>
            </a:pPr>
            <a:endParaRPr lang="en-US" altLang="zh-TW" sz="2800" smtClean="0"/>
          </a:p>
          <a:p>
            <a:pPr>
              <a:buFont typeface="Calibri" pitchFamily="34" charset="0"/>
              <a:buNone/>
            </a:pPr>
            <a:endParaRPr lang="en-US" altLang="zh-TW" sz="2800" smtClean="0"/>
          </a:p>
          <a:p>
            <a:pPr>
              <a:buFont typeface="Calibri" pitchFamily="34" charset="0"/>
              <a:buNone/>
            </a:pPr>
            <a:endParaRPr lang="en-US" altLang="zh-TW" sz="2800" smtClean="0"/>
          </a:p>
        </p:txBody>
      </p:sp>
      <p:sp>
        <p:nvSpPr>
          <p:cNvPr id="5120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6130C3-F9FA-4384-91ED-EC6AE0302F5C}" type="slidenum">
              <a:rPr lang="zh-TW" altLang="en-US" smtClean="0">
                <a:ea typeface="新細明體" charset="-120"/>
              </a:rPr>
              <a:pPr/>
              <a:t>39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 sz="4000" smtClean="0">
                <a:ea typeface="微軟正黑體" pitchFamily="34" charset="-120"/>
              </a:rPr>
              <a:t>        </a:t>
            </a:r>
            <a:r>
              <a:rPr lang="en-US" altLang="zh-TW" sz="4000" smtClean="0">
                <a:ea typeface="微軟正黑體" pitchFamily="34" charset="-120"/>
              </a:rPr>
              <a:t>ST</a:t>
            </a:r>
            <a:r>
              <a:rPr lang="zh-TW" altLang="en-US" sz="4000" smtClean="0">
                <a:ea typeface="微軟正黑體" pitchFamily="34" charset="-120"/>
              </a:rPr>
              <a:t> 程式中，調用功能 </a:t>
            </a:r>
            <a:r>
              <a:rPr lang="en-US" altLang="zh-TW" sz="4000" smtClean="0">
                <a:ea typeface="微軟正黑體" pitchFamily="34" charset="-120"/>
              </a:rPr>
              <a:t>(Function)</a:t>
            </a:r>
            <a:endParaRPr lang="en-US" altLang="zh-TW" sz="4000" smtClean="0"/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r>
              <a:rPr lang="en-US" altLang="zh-TW" sz="2800" smtClean="0"/>
              <a:t>Return_val := fun_name(par1,par2, …)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or     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fun_name(par1,par2, …)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example: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OK1 := COM_OPEN( 2 , ‘9600,N,8,1’ 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COM_OPEN( 2 , ‘9600,N,8,1’ ) ;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  <a:p>
            <a:pPr>
              <a:buFont typeface="Calibri" pitchFamily="34" charset="0"/>
              <a:buNone/>
            </a:pPr>
            <a:endParaRPr lang="en-US" altLang="zh-TW" smtClean="0"/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5222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9E3FA8-A7CB-4D8F-AEDE-FC145AB9BFC3}" type="slidenum">
              <a:rPr lang="zh-TW" altLang="en-US" smtClean="0">
                <a:ea typeface="新細明體" charset="-120"/>
              </a:rPr>
              <a:pPr/>
              <a:t>40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4000" dirty="0" smtClean="0">
                <a:latin typeface="+mn-lt"/>
                <a:ea typeface="微軟正黑體" pitchFamily="34" charset="-120"/>
              </a:rPr>
              <a:t>      </a:t>
            </a:r>
            <a:r>
              <a:rPr lang="en-US" altLang="zh-TW" sz="4000" dirty="0" smtClean="0">
                <a:latin typeface="+mn-lt"/>
                <a:ea typeface="微軟正黑體" pitchFamily="34" charset="-120"/>
              </a:rPr>
              <a:t>ST</a:t>
            </a:r>
            <a:r>
              <a:rPr lang="zh-TW" altLang="en-US" sz="4000" dirty="0" smtClean="0">
                <a:latin typeface="+mn-lt"/>
                <a:ea typeface="微軟正黑體" pitchFamily="34" charset="-120"/>
              </a:rPr>
              <a:t> 程式中，調用功能方塊 </a:t>
            </a:r>
            <a:r>
              <a:rPr lang="en-US" altLang="zh-TW" sz="4000" dirty="0" smtClean="0">
                <a:latin typeface="+mn-lt"/>
                <a:ea typeface="微軟正黑體" pitchFamily="34" charset="-120"/>
              </a:rPr>
              <a:t>(FB)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smtClean="0"/>
              <a:t>First declare a FB instance , type = FB name</a:t>
            </a:r>
          </a:p>
          <a:p>
            <a:pPr>
              <a:lnSpc>
                <a:spcPct val="80000"/>
              </a:lnSpc>
            </a:pPr>
            <a:r>
              <a:rPr lang="en-US" altLang="zh-TW" sz="2800" smtClean="0"/>
              <a:t>fb_instance_name(par1,par2, …) 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	Return1 := fb_instance_name.out_par1;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	Return2 := fb_instance_name.out_par2;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…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example: my_unpack8 (type “unpack8”)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  my_unpack8( BYTE1) 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  BOO0 := my_unpack8.Q0 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   …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	  BOO7 := my_unpack8.Q7 ; 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endParaRPr lang="en-US" altLang="zh-TW" sz="2800" smtClean="0"/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endParaRPr lang="en-US" altLang="zh-TW" sz="2800" smtClean="0"/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endParaRPr lang="en-US" altLang="zh-TW" sz="2800" smtClean="0"/>
          </a:p>
        </p:txBody>
      </p:sp>
      <p:sp>
        <p:nvSpPr>
          <p:cNvPr id="5325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1A33AF-792C-4281-8E40-67D455F654C5}" type="slidenum">
              <a:rPr lang="zh-TW" altLang="en-US" smtClean="0">
                <a:ea typeface="新細明體" charset="-120"/>
              </a:rPr>
              <a:pPr/>
              <a:t>41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54275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D5B4B7-C656-45DB-B47F-FB6D96F17A35}" type="slidenum">
              <a:rPr lang="zh-TW" altLang="en-US" smtClean="0">
                <a:ea typeface="新細明體" charset="-120"/>
              </a:rPr>
              <a:pPr/>
              <a:t>42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5463" y="1989138"/>
            <a:ext cx="8258175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Rectangle 3"/>
          <p:cNvSpPr txBox="1">
            <a:spLocks/>
          </p:cNvSpPr>
          <p:nvPr/>
        </p:nvSpPr>
        <p:spPr bwMode="auto">
          <a:xfrm>
            <a:off x="323850" y="3654425"/>
            <a:ext cx="8640763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</p:txBody>
      </p:sp>
      <p:sp>
        <p:nvSpPr>
          <p:cNvPr id="52230" name="Rectangle 3"/>
          <p:cNvSpPr txBox="1">
            <a:spLocks/>
          </p:cNvSpPr>
          <p:nvPr/>
        </p:nvSpPr>
        <p:spPr bwMode="auto">
          <a:xfrm>
            <a:off x="611188" y="4287838"/>
            <a:ext cx="80645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  <a:defRPr/>
            </a:pPr>
            <a:r>
              <a:rPr lang="zh-TW" altLang="en-US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注意</a:t>
            </a:r>
            <a:r>
              <a:rPr lang="en-US" altLang="zh-TW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:</a:t>
            </a:r>
            <a:r>
              <a:rPr lang="en-US" altLang="zh-TW" dirty="0">
                <a:latin typeface="+mn-lt"/>
                <a:ea typeface="微軟正黑體" pitchFamily="34" charset="-120"/>
              </a:rPr>
              <a:t> </a:t>
            </a:r>
            <a:r>
              <a:rPr lang="zh-TW" altLang="en-US" dirty="0">
                <a:latin typeface="+mn-lt"/>
                <a:ea typeface="微軟正黑體" pitchFamily="34" charset="-120"/>
              </a:rPr>
              <a:t> </a:t>
            </a:r>
            <a:endParaRPr lang="en-US" altLang="zh-TW" dirty="0">
              <a:latin typeface="+mn-lt"/>
              <a:ea typeface="微軟正黑體" pitchFamily="34" charset="-120"/>
            </a:endParaRPr>
          </a:p>
          <a:p>
            <a:pPr eaLnBrk="0" hangingPunct="0">
              <a:spcBef>
                <a:spcPct val="20000"/>
              </a:spcBef>
              <a:buFont typeface="Calibri" pitchFamily="34" charset="0"/>
              <a:buNone/>
              <a:defRPr/>
            </a:pPr>
            <a:r>
              <a:rPr lang="zh-TW" altLang="en-US" dirty="0">
                <a:latin typeface="+mn-lt"/>
                <a:ea typeface="微軟正黑體" pitchFamily="34" charset="-120"/>
              </a:rPr>
              <a:t>若無運行版 </a:t>
            </a:r>
            <a:r>
              <a:rPr lang="en-US" altLang="zh-TW" dirty="0">
                <a:latin typeface="+mn-lt"/>
                <a:ea typeface="微軟正黑體" pitchFamily="34" charset="-120"/>
              </a:rPr>
              <a:t>(Runtime) </a:t>
            </a:r>
            <a:r>
              <a:rPr lang="zh-TW" altLang="en-US" dirty="0">
                <a:latin typeface="+mn-lt"/>
                <a:ea typeface="微軟正黑體" pitchFamily="34" charset="-120"/>
              </a:rPr>
              <a:t>的合法授權，</a:t>
            </a:r>
            <a:r>
              <a:rPr lang="en-US" altLang="zh-TW" dirty="0">
                <a:latin typeface="+mn-lt"/>
                <a:ea typeface="微軟正黑體" pitchFamily="34" charset="-120"/>
              </a:rPr>
              <a:t>Win-GRAF Driver </a:t>
            </a:r>
            <a:r>
              <a:rPr lang="zh-TW" altLang="en-US" dirty="0">
                <a:latin typeface="+mn-lt"/>
                <a:ea typeface="微軟正黑體" pitchFamily="34" charset="-120"/>
              </a:rPr>
              <a:t>只能在 </a:t>
            </a:r>
            <a:r>
              <a:rPr lang="en-US" altLang="zh-TW" dirty="0">
                <a:latin typeface="+mn-lt"/>
                <a:ea typeface="微軟正黑體" pitchFamily="34" charset="-120"/>
              </a:rPr>
              <a:t>PAC </a:t>
            </a:r>
            <a:r>
              <a:rPr lang="zh-TW" altLang="en-US" dirty="0">
                <a:latin typeface="+mn-lt"/>
                <a:ea typeface="微軟正黑體" pitchFamily="34" charset="-120"/>
              </a:rPr>
              <a:t>內運行  </a:t>
            </a:r>
            <a:r>
              <a:rPr lang="en-US" altLang="zh-TW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2</a:t>
            </a:r>
            <a:r>
              <a:rPr lang="zh-TW" altLang="en-US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 小時</a:t>
            </a:r>
            <a:r>
              <a:rPr lang="zh-TW" altLang="en-US" sz="2000" dirty="0">
                <a:latin typeface="+mn-lt"/>
                <a:ea typeface="微軟正黑體" pitchFamily="34" charset="-120"/>
              </a:rPr>
              <a:t>。</a:t>
            </a:r>
            <a:endParaRPr kumimoji="0" lang="en-US" altLang="zh-TW" sz="2800" dirty="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  <a:defRPr/>
            </a:pPr>
            <a:endParaRPr kumimoji="0" lang="en-US" altLang="zh-TW" sz="2800" dirty="0">
              <a:ea typeface="標楷體" pitchFamily="65" charset="-120"/>
            </a:endParaRPr>
          </a:p>
        </p:txBody>
      </p:sp>
      <p:sp>
        <p:nvSpPr>
          <p:cNvPr id="54279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zh-TW" altLang="en-US" sz="4000" b="1">
                <a:ea typeface="微軟正黑體" pitchFamily="34" charset="-120"/>
              </a:rPr>
              <a:t>使用看看 </a:t>
            </a:r>
          </a:p>
        </p:txBody>
      </p:sp>
      <p:sp>
        <p:nvSpPr>
          <p:cNvPr id="13" name="矩形 12"/>
          <p:cNvSpPr/>
          <p:nvPr/>
        </p:nvSpPr>
        <p:spPr>
          <a:xfrm>
            <a:off x="333375" y="866775"/>
            <a:ext cx="863123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(PAC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 的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Runtime Driver) 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ICP DAS   www.icpdas.com   service@icpdas.com</a:t>
            </a:r>
            <a:endParaRPr lang="en-US" altLang="zh-TW" dirty="0">
              <a:solidFill>
                <a:schemeClr val="tx1"/>
              </a:solidFill>
            </a:endParaRPr>
          </a:p>
        </p:txBody>
      </p:sp>
      <p:sp>
        <p:nvSpPr>
          <p:cNvPr id="5529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A98D47-0AB6-48A1-9586-1B037CE464E1}" type="slidenum">
              <a:rPr lang="zh-TW" altLang="en-US" smtClean="0">
                <a:ea typeface="新細明體" charset="-120"/>
              </a:rPr>
              <a:pPr/>
              <a:t>43</a:t>
            </a:fld>
            <a:endParaRPr lang="zh-TW" altLang="en-US" smtClean="0">
              <a:ea typeface="新細明體" charset="-120"/>
            </a:endParaRPr>
          </a:p>
        </p:txBody>
      </p:sp>
      <p:sp>
        <p:nvSpPr>
          <p:cNvPr id="53252" name="標題 2"/>
          <p:cNvSpPr txBox="1">
            <a:spLocks/>
          </p:cNvSpPr>
          <p:nvPr/>
        </p:nvSpPr>
        <p:spPr bwMode="auto">
          <a:xfrm>
            <a:off x="900113" y="333375"/>
            <a:ext cx="77279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0" lang="zh-TW" altLang="en-US" sz="4000" b="1" dirty="0">
                <a:ea typeface="微軟正黑體" pitchFamily="34" charset="-120"/>
              </a:rPr>
              <a:t>使用看看 </a:t>
            </a:r>
            <a:r>
              <a:rPr lang="en-US" altLang="zh-TW" sz="32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(PC</a:t>
            </a:r>
            <a:r>
              <a:rPr lang="zh-TW" altLang="en-US" sz="32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 開發版</a:t>
            </a:r>
            <a:r>
              <a:rPr lang="en-US" altLang="zh-TW" sz="32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ea typeface="微軟正黑體" pitchFamily="34" charset="-120"/>
              </a:rPr>
              <a:t>)</a:t>
            </a:r>
            <a:r>
              <a:rPr kumimoji="0" lang="zh-TW" altLang="en-US" sz="3200" b="1" dirty="0">
                <a:ea typeface="微軟正黑體" pitchFamily="34" charset="-120"/>
              </a:rPr>
              <a:t> </a:t>
            </a:r>
          </a:p>
        </p:txBody>
      </p:sp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1163" y="2027238"/>
            <a:ext cx="8216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Rectangle 3"/>
          <p:cNvSpPr txBox="1">
            <a:spLocks/>
          </p:cNvSpPr>
          <p:nvPr/>
        </p:nvSpPr>
        <p:spPr bwMode="auto">
          <a:xfrm>
            <a:off x="323850" y="2997200"/>
            <a:ext cx="864076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Char char="•"/>
              <a:defRPr/>
            </a:pPr>
            <a:r>
              <a:rPr lang="zh-TW" altLang="en-US" sz="2800" dirty="0">
                <a:latin typeface="+mn-lt"/>
                <a:ea typeface="微軟正黑體" pitchFamily="34" charset="-120"/>
              </a:rPr>
              <a:t>可用於 </a:t>
            </a:r>
            <a:r>
              <a:rPr lang="en-US" altLang="zh-TW" sz="2800" dirty="0">
                <a:latin typeface="+mn-lt"/>
                <a:ea typeface="微軟正黑體" pitchFamily="34" charset="-120"/>
              </a:rPr>
              <a:t>Windows </a:t>
            </a:r>
            <a:r>
              <a:rPr lang="zh-TW" altLang="en-US" sz="2800" dirty="0">
                <a:latin typeface="+mn-lt"/>
                <a:ea typeface="微軟正黑體" pitchFamily="34" charset="-120"/>
              </a:rPr>
              <a:t>系列 </a:t>
            </a:r>
            <a:r>
              <a:rPr lang="en-US" altLang="zh-TW" sz="28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XP/7/8/10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zh-TW" sz="900" b="1" u="sng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Char char="•"/>
              <a:defRPr/>
            </a:pPr>
            <a:r>
              <a:rPr lang="en-US" altLang="zh-TW" sz="2800" u="sng" dirty="0">
                <a:latin typeface="+mn-lt"/>
                <a:ea typeface="微軟正黑體" pitchFamily="34" charset="-120"/>
              </a:rPr>
              <a:t>Demo Mode </a:t>
            </a:r>
            <a:r>
              <a:rPr lang="zh-TW" altLang="en-US" sz="2800" u="sng" dirty="0">
                <a:latin typeface="+mn-lt"/>
                <a:ea typeface="微軟正黑體" pitchFamily="34" charset="-120"/>
              </a:rPr>
              <a:t>的使用限制</a:t>
            </a:r>
            <a:r>
              <a:rPr lang="en-US" altLang="zh-TW" sz="2800" u="sng" dirty="0">
                <a:latin typeface="+mn-lt"/>
                <a:ea typeface="微軟正黑體" pitchFamily="34" charset="-120"/>
              </a:rPr>
              <a:t>: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zh-TW" altLang="en-US" dirty="0">
                <a:latin typeface="+mn-lt"/>
                <a:ea typeface="微軟正黑體" pitchFamily="34" charset="-120"/>
              </a:rPr>
              <a:t>只能使用 </a:t>
            </a:r>
            <a:r>
              <a:rPr lang="en-US" altLang="zh-TW" sz="28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40</a:t>
            </a:r>
            <a:r>
              <a:rPr lang="en-US" altLang="zh-TW" dirty="0">
                <a:latin typeface="+mn-lt"/>
                <a:ea typeface="微軟正黑體" pitchFamily="34" charset="-120"/>
              </a:rPr>
              <a:t> </a:t>
            </a:r>
            <a:r>
              <a:rPr lang="zh-TW" altLang="en-US" dirty="0">
                <a:latin typeface="+mn-lt"/>
                <a:ea typeface="微軟正黑體" pitchFamily="34" charset="-120"/>
              </a:rPr>
              <a:t>個 </a:t>
            </a:r>
            <a:r>
              <a:rPr lang="en-US" altLang="zh-TW" dirty="0">
                <a:latin typeface="+mn-lt"/>
                <a:ea typeface="微軟正黑體" pitchFamily="34" charset="-120"/>
              </a:rPr>
              <a:t>I/O </a:t>
            </a:r>
            <a:r>
              <a:rPr lang="zh-TW" altLang="en-US" dirty="0">
                <a:latin typeface="+mn-lt"/>
                <a:ea typeface="微軟正黑體" pitchFamily="34" charset="-120"/>
              </a:rPr>
              <a:t>點的應用</a:t>
            </a:r>
            <a:endParaRPr lang="en-US" altLang="zh-TW" b="1" dirty="0">
              <a:solidFill>
                <a:srgbClr val="FF0000"/>
              </a:solidFill>
              <a:latin typeface="+mn-lt"/>
              <a:ea typeface="微軟正黑體" pitchFamily="34" charset="-120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zh-TW" altLang="en-US" dirty="0">
                <a:latin typeface="+mn-lt"/>
                <a:ea typeface="微軟正黑體" pitchFamily="34" charset="-120"/>
              </a:rPr>
              <a:t>由編譯器產生且運行在控制器 </a:t>
            </a:r>
            <a:r>
              <a:rPr lang="en-US" altLang="zh-TW" dirty="0">
                <a:latin typeface="+mn-lt"/>
                <a:ea typeface="微軟正黑體" pitchFamily="34" charset="-120"/>
              </a:rPr>
              <a:t>(PAC) </a:t>
            </a:r>
            <a:r>
              <a:rPr lang="zh-TW" altLang="en-US" dirty="0">
                <a:latin typeface="+mn-lt"/>
                <a:ea typeface="微軟正黑體" pitchFamily="34" charset="-120"/>
              </a:rPr>
              <a:t>的程式碼</a:t>
            </a:r>
            <a:r>
              <a:rPr lang="en-US" altLang="zh-TW" dirty="0">
                <a:latin typeface="+mn-lt"/>
                <a:ea typeface="微軟正黑體" pitchFamily="34" charset="-120"/>
              </a:rPr>
              <a:t>, </a:t>
            </a:r>
            <a:br>
              <a:rPr lang="en-US" altLang="zh-TW" dirty="0">
                <a:latin typeface="+mn-lt"/>
                <a:ea typeface="微軟正黑體" pitchFamily="34" charset="-120"/>
              </a:rPr>
            </a:br>
            <a:r>
              <a:rPr lang="zh-TW" altLang="en-US" dirty="0">
                <a:latin typeface="+mn-lt"/>
                <a:ea typeface="微軟正黑體" pitchFamily="34" charset="-120"/>
              </a:rPr>
              <a:t>會於 </a:t>
            </a:r>
            <a:r>
              <a:rPr lang="en-US" altLang="zh-TW" sz="28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15 </a:t>
            </a:r>
            <a:r>
              <a:rPr lang="zh-TW" altLang="en-US" sz="28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分鐘</a:t>
            </a:r>
            <a:r>
              <a:rPr lang="zh-TW" altLang="en-US" dirty="0">
                <a:latin typeface="+mn-lt"/>
                <a:ea typeface="微軟正黑體" pitchFamily="34" charset="-120"/>
              </a:rPr>
              <a:t>後停止運行</a:t>
            </a:r>
            <a:endParaRPr lang="en-US" altLang="zh-TW" dirty="0">
              <a:latin typeface="+mn-lt"/>
              <a:ea typeface="微軟正黑體" pitchFamily="34" charset="-120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altLang="zh-TW" dirty="0">
                <a:latin typeface="+mn-lt"/>
                <a:ea typeface="微軟正黑體" pitchFamily="34" charset="-120"/>
              </a:rPr>
              <a:t>PC </a:t>
            </a:r>
            <a:r>
              <a:rPr lang="zh-TW" altLang="en-US" dirty="0">
                <a:latin typeface="+mn-lt"/>
                <a:ea typeface="微軟正黑體" pitchFamily="34" charset="-120"/>
              </a:rPr>
              <a:t>上的模擬功能</a:t>
            </a:r>
            <a:r>
              <a:rPr lang="en-US" altLang="zh-TW" dirty="0">
                <a:latin typeface="+mn-lt"/>
                <a:ea typeface="微軟正黑體" pitchFamily="34" charset="-120"/>
              </a:rPr>
              <a:t>, </a:t>
            </a:r>
            <a:r>
              <a:rPr lang="zh-TW" altLang="en-US" dirty="0">
                <a:latin typeface="+mn-lt"/>
                <a:ea typeface="微軟正黑體" pitchFamily="34" charset="-120"/>
              </a:rPr>
              <a:t>會於 </a:t>
            </a:r>
            <a:r>
              <a:rPr lang="en-US" altLang="zh-TW" sz="28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15 </a:t>
            </a:r>
            <a:r>
              <a:rPr lang="zh-TW" altLang="en-US" sz="2800" b="1" dirty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分鐘</a:t>
            </a:r>
            <a:r>
              <a:rPr lang="zh-TW" altLang="en-US" dirty="0">
                <a:latin typeface="+mn-lt"/>
                <a:ea typeface="微軟正黑體" pitchFamily="34" charset="-120"/>
              </a:rPr>
              <a:t>後停止</a:t>
            </a:r>
            <a:r>
              <a:rPr lang="en-US" altLang="zh-TW" dirty="0">
                <a:ea typeface="標楷體" pitchFamily="65" charset="-120"/>
              </a:rPr>
              <a:t/>
            </a:r>
            <a:br>
              <a:rPr lang="en-US" altLang="zh-TW" dirty="0">
                <a:ea typeface="標楷體" pitchFamily="65" charset="-120"/>
              </a:rPr>
            </a:br>
            <a:endParaRPr kumimoji="0" lang="en-US" altLang="zh-TW" sz="2800" dirty="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  <a:defRPr/>
            </a:pPr>
            <a:endParaRPr kumimoji="0" lang="en-US" altLang="zh-TW" sz="2800" dirty="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  <a:defRPr/>
            </a:pPr>
            <a:endParaRPr kumimoji="0" lang="en-US" altLang="zh-TW" sz="2800" dirty="0">
              <a:ea typeface="標楷體" pitchFamily="65" charset="-120"/>
            </a:endParaRPr>
          </a:p>
        </p:txBody>
      </p:sp>
      <p:pic>
        <p:nvPicPr>
          <p:cNvPr id="55303" name="圖片 10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40650" y="1016000"/>
            <a:ext cx="1223963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56323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2F4CDB-748C-45E7-907B-483813461740}" type="slidenum">
              <a:rPr lang="zh-TW" altLang="en-US" smtClean="0">
                <a:ea typeface="新細明體" charset="-120"/>
              </a:rPr>
              <a:pPr/>
              <a:t>44</a:t>
            </a:fld>
            <a:endParaRPr lang="zh-TW" altLang="en-US" smtClean="0">
              <a:ea typeface="新細明體" charset="-120"/>
            </a:endParaRPr>
          </a:p>
        </p:txBody>
      </p:sp>
      <p:sp>
        <p:nvSpPr>
          <p:cNvPr id="5632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詳細資訊，請參訪網頁</a:t>
            </a:r>
            <a:endParaRPr lang="en-US" altLang="zh-TW" sz="4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6325" name="Rectangle 3"/>
          <p:cNvSpPr txBox="1">
            <a:spLocks/>
          </p:cNvSpPr>
          <p:nvPr/>
        </p:nvSpPr>
        <p:spPr bwMode="auto">
          <a:xfrm>
            <a:off x="323850" y="1484784"/>
            <a:ext cx="8640763" cy="464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None/>
            </a:pPr>
            <a:r>
              <a:rPr kumimoji="0" lang="en-US" altLang="zh-TW" sz="1600" dirty="0" smtClean="0">
                <a:ea typeface="標楷體" pitchFamily="65" charset="-120"/>
                <a:hlinkClick r:id="rId2"/>
              </a:rPr>
              <a:t>http://www.icpdas.com/root/product/solutions/softplc_based_on_pac/win-graf/download_tc.html</a:t>
            </a:r>
            <a:r>
              <a:rPr kumimoji="0" lang="en-US" altLang="zh-TW" sz="1600" dirty="0" smtClean="0">
                <a:ea typeface="標楷體" pitchFamily="65" charset="-120"/>
              </a:rPr>
              <a:t> </a:t>
            </a:r>
            <a:endParaRPr kumimoji="0" lang="en-US" altLang="zh-TW" sz="1600" dirty="0">
              <a:ea typeface="標楷體" pitchFamily="65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3200" dirty="0">
              <a:ea typeface="標楷體" pitchFamily="65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3200" dirty="0">
              <a:ea typeface="標楷體" pitchFamily="65" charset="-120"/>
            </a:endParaRPr>
          </a:p>
        </p:txBody>
      </p:sp>
      <p:pic>
        <p:nvPicPr>
          <p:cNvPr id="7" name="圖片 6" descr="07-24-3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8299" y="1916832"/>
            <a:ext cx="6247402" cy="4527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14313" y="2214563"/>
            <a:ext cx="8715375" cy="9763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謝謝各位</a:t>
            </a:r>
            <a:r>
              <a:rPr lang="en-US" altLang="zh-TW" sz="4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zh-TW" altLang="en-US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34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CC0AEC-148A-42A5-95EB-4A40242899CC}" type="slidenum">
              <a:rPr lang="zh-TW" altLang="en-US" smtClean="0">
                <a:ea typeface="新細明體" charset="-120"/>
              </a:rPr>
              <a:pPr/>
              <a:t>45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5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203575" y="4797425"/>
            <a:ext cx="2895600" cy="863600"/>
          </a:xfrm>
        </p:spPr>
        <p:txBody>
          <a:bodyPr/>
          <a:lstStyle/>
          <a:p>
            <a:pPr>
              <a:defRPr/>
            </a:pPr>
            <a:r>
              <a:rPr lang="en-US" altLang="zh-TW" sz="2000" b="1" smtClean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ICP DAS   </a:t>
            </a:r>
            <a:r>
              <a:rPr lang="en-US" altLang="zh-TW" sz="2000" smtClean="0">
                <a:solidFill>
                  <a:srgbClr val="006699"/>
                </a:solidFill>
              </a:rPr>
              <a:t>www.icpdas.com   service@icpdas.com</a:t>
            </a:r>
            <a:endParaRPr lang="en-US" altLang="zh-TW" sz="2000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advTm="5985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ICPDAS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ro">
      <a:majorFont>
        <a:latin typeface="Calibri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ICPDAS-1</Template>
  <TotalTime>22457</TotalTime>
  <Words>1120</Words>
  <Application>Microsoft Office PowerPoint</Application>
  <PresentationFormat>如螢幕大小 (4:3)</PresentationFormat>
  <Paragraphs>323</Paragraphs>
  <Slides>45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55" baseType="lpstr">
      <vt:lpstr>Calibri</vt:lpstr>
      <vt:lpstr>新細明體</vt:lpstr>
      <vt:lpstr>Arial</vt:lpstr>
      <vt:lpstr>標楷體</vt:lpstr>
      <vt:lpstr>Times New Roman</vt:lpstr>
      <vt:lpstr>Wingdings</vt:lpstr>
      <vt:lpstr>微軟正黑體</vt:lpstr>
      <vt:lpstr>Verdana</vt:lpstr>
      <vt:lpstr>Kozuka Mincho Pro H</vt:lpstr>
      <vt:lpstr>ICPDAS-1</vt:lpstr>
      <vt:lpstr>Win-GRAF</vt:lpstr>
      <vt:lpstr>什麼是 Win-GRAF?</vt:lpstr>
      <vt:lpstr>Win-GRAF Workbench</vt:lpstr>
      <vt:lpstr>Win-GRAF PAC 通訊協定</vt:lpstr>
      <vt:lpstr>階梯圖 (LD)</vt:lpstr>
      <vt:lpstr>ST 語言</vt:lpstr>
      <vt:lpstr>FBD 語言</vt:lpstr>
      <vt:lpstr>SFC 語言</vt:lpstr>
      <vt:lpstr> 可在圖形程式中，使用 ST 語言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Win-GRAF &amp; eLogger</vt:lpstr>
      <vt:lpstr>Win-GRAF &amp; eLogger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編程的基本概念</vt:lpstr>
      <vt:lpstr>變數</vt:lpstr>
      <vt:lpstr>投影片 33</vt:lpstr>
      <vt:lpstr>TIME 變數</vt:lpstr>
      <vt:lpstr>資料型態轉換</vt:lpstr>
      <vt:lpstr>資料型態轉換功能</vt:lpstr>
      <vt:lpstr>Function Block Instance</vt:lpstr>
      <vt:lpstr>ST 基礎程式 1</vt:lpstr>
      <vt:lpstr>ST 基礎程式 2</vt:lpstr>
      <vt:lpstr>        ST 程式中，調用功能 (Function)</vt:lpstr>
      <vt:lpstr>      ST 程式中，調用功能方塊 (FB)</vt:lpstr>
      <vt:lpstr>投影片 42</vt:lpstr>
      <vt:lpstr>投影片 43</vt:lpstr>
      <vt:lpstr>詳細資訊，請參訪網頁</vt:lpstr>
      <vt:lpstr>謝謝各位!</vt:lpstr>
    </vt:vector>
  </TitlesOfParts>
  <Company>ICP DAS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Win-GRAF</dc:title>
  <dc:creator>Kevin Ho</dc:creator>
  <cp:lastModifiedBy>user</cp:lastModifiedBy>
  <cp:revision>2188</cp:revision>
  <cp:lastPrinted>2001-08-03T08:43:32Z</cp:lastPrinted>
  <dcterms:created xsi:type="dcterms:W3CDTF">1998-03-27T02:47:45Z</dcterms:created>
  <dcterms:modified xsi:type="dcterms:W3CDTF">2017-07-24T07:07:32Z</dcterms:modified>
</cp:coreProperties>
</file>