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47"/>
  </p:notesMasterIdLst>
  <p:handoutMasterIdLst>
    <p:handoutMasterId r:id="rId48"/>
  </p:handoutMasterIdLst>
  <p:sldIdLst>
    <p:sldId id="521" r:id="rId2"/>
    <p:sldId id="651" r:id="rId3"/>
    <p:sldId id="643" r:id="rId4"/>
    <p:sldId id="656" r:id="rId5"/>
    <p:sldId id="659" r:id="rId6"/>
    <p:sldId id="660" r:id="rId7"/>
    <p:sldId id="661" r:id="rId8"/>
    <p:sldId id="676" r:id="rId9"/>
    <p:sldId id="666" r:id="rId10"/>
    <p:sldId id="648" r:id="rId11"/>
    <p:sldId id="698" r:id="rId12"/>
    <p:sldId id="699" r:id="rId13"/>
    <p:sldId id="696" r:id="rId14"/>
    <p:sldId id="674" r:id="rId15"/>
    <p:sldId id="695" r:id="rId16"/>
    <p:sldId id="694" r:id="rId17"/>
    <p:sldId id="689" r:id="rId18"/>
    <p:sldId id="691" r:id="rId19"/>
    <p:sldId id="692" r:id="rId20"/>
    <p:sldId id="705" r:id="rId21"/>
    <p:sldId id="706" r:id="rId22"/>
    <p:sldId id="672" r:id="rId23"/>
    <p:sldId id="701" r:id="rId24"/>
    <p:sldId id="650" r:id="rId25"/>
    <p:sldId id="693" r:id="rId26"/>
    <p:sldId id="649" r:id="rId27"/>
    <p:sldId id="673" r:id="rId28"/>
    <p:sldId id="697" r:id="rId29"/>
    <p:sldId id="690" r:id="rId30"/>
    <p:sldId id="707" r:id="rId31"/>
    <p:sldId id="677" r:id="rId32"/>
    <p:sldId id="678" r:id="rId33"/>
    <p:sldId id="675" r:id="rId34"/>
    <p:sldId id="679" r:id="rId35"/>
    <p:sldId id="680" r:id="rId36"/>
    <p:sldId id="681" r:id="rId37"/>
    <p:sldId id="682" r:id="rId38"/>
    <p:sldId id="685" r:id="rId39"/>
    <p:sldId id="686" r:id="rId40"/>
    <p:sldId id="687" r:id="rId41"/>
    <p:sldId id="688" r:id="rId42"/>
    <p:sldId id="703" r:id="rId43"/>
    <p:sldId id="704" r:id="rId44"/>
    <p:sldId id="702" r:id="rId45"/>
    <p:sldId id="622" r:id="rId46"/>
  </p:sldIdLst>
  <p:sldSz cx="9144000" cy="6858000" type="screen4x3"/>
  <p:notesSz cx="9874250" cy="6797675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00FF"/>
    <a:srgbClr val="006699"/>
    <a:srgbClr val="FF3399"/>
    <a:srgbClr val="FF6600"/>
    <a:srgbClr val="9900CC"/>
    <a:srgbClr val="376193"/>
    <a:srgbClr val="FF0066"/>
    <a:srgbClr val="CC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中等深淺樣式 4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615" autoAdjust="0"/>
    <p:restoredTop sz="86395" autoAdjust="0"/>
  </p:normalViewPr>
  <p:slideViewPr>
    <p:cSldViewPr>
      <p:cViewPr>
        <p:scale>
          <a:sx n="75" d="100"/>
          <a:sy n="75" d="100"/>
        </p:scale>
        <p:origin x="-84" y="-78"/>
      </p:cViewPr>
      <p:guideLst>
        <p:guide orient="horz" pos="1680"/>
        <p:guide pos="2880"/>
      </p:guideLst>
    </p:cSldViewPr>
  </p:slideViewPr>
  <p:outlineViewPr>
    <p:cViewPr>
      <p:scale>
        <a:sx n="33" d="100"/>
        <a:sy n="33" d="100"/>
      </p:scale>
      <p:origin x="258" y="66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29" d="100"/>
          <a:sy n="29" d="100"/>
        </p:scale>
        <p:origin x="-1186" y="-82"/>
      </p:cViewPr>
      <p:guideLst>
        <p:guide orient="horz" pos="2140"/>
        <p:guide pos="3109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275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89" tIns="46845" rIns="93689" bIns="46845" numCol="1" anchor="t" anchorCtr="0" compatLnSpc="1">
            <a:prstTxWarp prst="textNoShape">
              <a:avLst/>
            </a:prstTxWarp>
          </a:bodyPr>
          <a:lstStyle>
            <a:lvl1pPr defTabSz="936625">
              <a:defRPr sz="1200"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64188" y="0"/>
            <a:ext cx="4340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89" tIns="46845" rIns="93689" bIns="46845" numCol="1" anchor="t" anchorCtr="0" compatLnSpc="1">
            <a:prstTxWarp prst="textNoShape">
              <a:avLst/>
            </a:prstTxWarp>
          </a:bodyPr>
          <a:lstStyle>
            <a:lvl1pPr algn="r" defTabSz="936625">
              <a:defRPr sz="1200"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83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37" tIns="46868" rIns="93737" bIns="46868" numCol="1" anchor="t" anchorCtr="0" compatLnSpc="1">
            <a:prstTxWarp prst="textNoShape">
              <a:avLst/>
            </a:prstTxWarp>
          </a:bodyPr>
          <a:lstStyle>
            <a:lvl1pPr defTabSz="936625">
              <a:defRPr sz="1200"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95938" y="0"/>
            <a:ext cx="4278312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37" tIns="46868" rIns="93737" bIns="46868" numCol="1" anchor="t" anchorCtr="0" compatLnSpc="1">
            <a:prstTxWarp prst="textNoShape">
              <a:avLst/>
            </a:prstTxWarp>
          </a:bodyPr>
          <a:lstStyle>
            <a:lvl1pPr algn="r" defTabSz="936625">
              <a:defRPr sz="1200"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83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36913" y="509588"/>
            <a:ext cx="3400425" cy="25511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16038" y="3228975"/>
            <a:ext cx="7242175" cy="305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37" tIns="46868" rIns="93737" bIns="468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1228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363"/>
            <a:ext cx="4278313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37" tIns="46868" rIns="93737" bIns="46868" numCol="1" anchor="b" anchorCtr="0" compatLnSpc="1">
            <a:prstTxWarp prst="textNoShape">
              <a:avLst/>
            </a:prstTxWarp>
          </a:bodyPr>
          <a:lstStyle>
            <a:lvl1pPr defTabSz="936625">
              <a:defRPr sz="1200"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228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95938" y="6456363"/>
            <a:ext cx="427831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37" tIns="46868" rIns="93737" bIns="46868" numCol="1" anchor="b" anchorCtr="0" compatLnSpc="1">
            <a:prstTxWarp prst="textNoShape">
              <a:avLst/>
            </a:prstTxWarp>
          </a:bodyPr>
          <a:lstStyle>
            <a:lvl1pPr algn="r" defTabSz="936625">
              <a:defRPr sz="1200"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fld id="{E4049AA3-398C-4A45-BD34-4D7E3AB2A0AA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39750" y="374650"/>
            <a:ext cx="813435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kumimoji="0" lang="en-US" altLang="zh-TW" sz="5000" b="1" smtClean="0">
                <a:solidFill>
                  <a:srgbClr val="0038A8"/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kumimoji="0" lang="zh-TW" altLang="en-US" sz="5000" b="1" smtClean="0">
                <a:solidFill>
                  <a:srgbClr val="0038A8"/>
                </a:solidFill>
                <a:latin typeface="標楷體" pitchFamily="65" charset="-120"/>
                <a:ea typeface="標楷體" pitchFamily="65" charset="-120"/>
              </a:rPr>
              <a:t>泓格科技股份有限公司</a:t>
            </a: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screen">
            <a:lum bright="20000"/>
          </a:blip>
          <a:srcRect/>
          <a:stretch>
            <a:fillRect/>
          </a:stretch>
        </p:blipFill>
        <p:spPr bwMode="auto">
          <a:xfrm>
            <a:off x="1500188" y="3370263"/>
            <a:ext cx="6408737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857364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929058" y="4500570"/>
            <a:ext cx="3929090" cy="1857388"/>
          </a:xfr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2400" b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 dirty="0"/>
          </a:p>
        </p:txBody>
      </p:sp>
      <p:sp>
        <p:nvSpPr>
          <p:cNvPr id="6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service@icpdas.com   ICP DAS      www.icpdas.com </a:t>
            </a:r>
          </a:p>
        </p:txBody>
      </p:sp>
      <p:sp>
        <p:nvSpPr>
          <p:cNvPr id="8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B804A-0B39-40CC-961F-8CA6291A184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AE4DE-6509-463E-BD32-090482C15771}" type="datetime1">
              <a:rPr lang="zh-TW" altLang="en-US"/>
              <a:pPr>
                <a:defRPr/>
              </a:pPr>
              <a:t>2018/7/3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ICP DAS   www.icpdas.com   service@icpdas.com</a:t>
            </a:r>
            <a:endParaRPr lang="en-US" altLang="zh-TW">
              <a:solidFill>
                <a:schemeClr val="tx1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F0F0B-D1D0-4744-BFE4-3B6ADD9BB9B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3B19A-E7A9-4B55-A432-BEF78509CA19}" type="datetime1">
              <a:rPr lang="zh-TW" altLang="en-US"/>
              <a:pPr>
                <a:defRPr/>
              </a:pPr>
              <a:t>2018/7/3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ICP DAS   www.icpdas.com   service@icpdas.com</a:t>
            </a:r>
            <a:endParaRPr lang="en-US" altLang="zh-TW">
              <a:solidFill>
                <a:schemeClr val="tx1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BBFDF-63A8-434D-A67A-91A2D4907AF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D5B4E-C369-4CBC-AB5B-D72941563050}" type="datetime1">
              <a:rPr lang="zh-TW" altLang="en-US"/>
              <a:pPr>
                <a:defRPr/>
              </a:pPr>
              <a:t>2018/7/3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ICP DAS   www.icpdas.com   service@icpdas.com</a:t>
            </a:r>
            <a:endParaRPr lang="en-US" altLang="zh-TW">
              <a:solidFill>
                <a:schemeClr val="tx1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87F10-1252-4EFE-A948-7EB35207736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8A8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675CD-4305-4933-8648-2C576A51845E}" type="datetime1">
              <a:rPr lang="zh-TW" altLang="en-US"/>
              <a:pPr>
                <a:defRPr/>
              </a:pPr>
              <a:t>2018/7/3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ICP DAS   www.icpdas.com   service@icpdas.com</a:t>
            </a:r>
            <a:endParaRPr lang="en-US" altLang="zh-TW">
              <a:solidFill>
                <a:schemeClr val="tx1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93ECD-E5ED-4A06-9B76-80D59081116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8A8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F017D-9416-46F0-AE1D-B0B341627BC3}" type="datetime1">
              <a:rPr lang="zh-TW" altLang="en-US"/>
              <a:pPr>
                <a:defRPr/>
              </a:pPr>
              <a:t>2018/7/3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ICP DAS   www.icpdas.com   service@icpdas.com</a:t>
            </a:r>
            <a:endParaRPr lang="en-US" altLang="zh-TW">
              <a:solidFill>
                <a:schemeClr val="tx1"/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C8B55-5EE3-4E3D-A845-0BA709CA1E5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357313" y="1214438"/>
            <a:ext cx="7286625" cy="2857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8A8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4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65ED4-0354-4C50-B8F8-F99B3938048B}" type="datetime1">
              <a:rPr lang="zh-TW" altLang="en-US"/>
              <a:pPr>
                <a:defRPr/>
              </a:pPr>
              <a:t>2018/7/3</a:t>
            </a:fld>
            <a:endParaRPr lang="zh-TW" altLang="en-US"/>
          </a:p>
        </p:txBody>
      </p:sp>
      <p:sp>
        <p:nvSpPr>
          <p:cNvPr id="5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ICP DAS   www.icpdas.com   service@icpdas.com</a:t>
            </a:r>
            <a:endParaRPr lang="en-US" altLang="zh-TW">
              <a:solidFill>
                <a:schemeClr val="tx1"/>
              </a:solidFill>
            </a:endParaRPr>
          </a:p>
        </p:txBody>
      </p:sp>
      <p:sp>
        <p:nvSpPr>
          <p:cNvPr id="6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D025E-E07A-491E-AE80-8FE10054A72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E3FAC-6B87-48D1-8A4C-B68AA6BA1124}" type="datetime1">
              <a:rPr lang="zh-TW" altLang="en-US"/>
              <a:pPr>
                <a:defRPr/>
              </a:pPr>
              <a:t>2018/7/3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ICP DAS   www.icpdas.com   service@icpdas.com</a:t>
            </a:r>
            <a:endParaRPr lang="en-US" altLang="zh-TW">
              <a:solidFill>
                <a:schemeClr val="tx1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76020-050F-4881-9738-E9495F364CA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D8080-74C4-47B2-87AA-E274DF294ADF}" type="datetime1">
              <a:rPr lang="zh-TW" altLang="en-US"/>
              <a:pPr>
                <a:defRPr/>
              </a:pPr>
              <a:t>2018/7/3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ICP DAS   www.icpdas.com   service@icpdas.com</a:t>
            </a:r>
            <a:endParaRPr lang="en-US" altLang="zh-TW">
              <a:solidFill>
                <a:schemeClr val="tx1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AC4B7-7361-49AC-AB1A-4986CEBB3B9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6211B-EBE6-4AF8-9BEF-0EB48E59B995}" type="datetime1">
              <a:rPr lang="zh-TW" altLang="en-US"/>
              <a:pPr>
                <a:defRPr/>
              </a:pPr>
              <a:t>2018/7/3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ICP DAS   www.icpdas.com   service@icpdas.com</a:t>
            </a:r>
            <a:endParaRPr lang="en-US" altLang="zh-TW">
              <a:solidFill>
                <a:schemeClr val="tx1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59E41-9516-43A3-9F44-BAFCC940298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1071563" y="6429375"/>
            <a:ext cx="1857375" cy="428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/>
                </a:solidFill>
                <a:ea typeface="新細明體" pitchFamily="18" charset="-120"/>
              </a:defRPr>
            </a:lvl1pPr>
          </a:lstStyle>
          <a:p>
            <a:pPr>
              <a:defRPr/>
            </a:pPr>
            <a:fld id="{D7039555-7D89-48CC-9B04-44A4B3CA577F}" type="datetime1">
              <a:rPr lang="zh-TW" altLang="en-US"/>
              <a:pPr>
                <a:defRPr/>
              </a:pPr>
              <a:t>2018/7/3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新細明體" pitchFamily="18" charset="-120"/>
              </a:defRPr>
            </a:lvl1pPr>
          </a:lstStyle>
          <a:p>
            <a:pPr>
              <a:defRPr/>
            </a:pPr>
            <a:r>
              <a:rPr lang="en-US" altLang="zh-TW"/>
              <a:t>ICP DAS   www.cpdas.com   service@icpdas.com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0" y="6429375"/>
            <a:ext cx="1071563" cy="428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/>
                </a:solidFill>
                <a:ea typeface="新細明體" pitchFamily="18" charset="-120"/>
              </a:defRPr>
            </a:lvl1pPr>
          </a:lstStyle>
          <a:p>
            <a:pPr>
              <a:defRPr/>
            </a:pPr>
            <a:r>
              <a:rPr lang="en-US" altLang="zh-TW"/>
              <a:t>Page </a:t>
            </a:r>
            <a:fld id="{C9469F58-011E-4BA7-A926-E7E6CFC3C29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1031" name="Line 8"/>
          <p:cNvSpPr>
            <a:spLocks noChangeShapeType="1"/>
          </p:cNvSpPr>
          <p:nvPr/>
        </p:nvSpPr>
        <p:spPr bwMode="auto">
          <a:xfrm>
            <a:off x="1692275" y="1357313"/>
            <a:ext cx="64087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99" r:id="rId1"/>
    <p:sldLayoutId id="2147485100" r:id="rId2"/>
    <p:sldLayoutId id="2147485101" r:id="rId3"/>
    <p:sldLayoutId id="2147485102" r:id="rId4"/>
    <p:sldLayoutId id="2147485103" r:id="rId5"/>
    <p:sldLayoutId id="2147485104" r:id="rId6"/>
    <p:sldLayoutId id="2147485105" r:id="rId7"/>
    <p:sldLayoutId id="2147485106" r:id="rId8"/>
    <p:sldLayoutId id="2147485107" r:id="rId9"/>
    <p:sldLayoutId id="2147485108" r:id="rId10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000" b="1" kern="1200">
          <a:solidFill>
            <a:srgbClr val="0038A8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000" b="1">
          <a:solidFill>
            <a:srgbClr val="0038A8"/>
          </a:solidFill>
          <a:latin typeface="Calibri" pitchFamily="34" charset="0"/>
          <a:ea typeface="標楷體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000" b="1">
          <a:solidFill>
            <a:srgbClr val="0038A8"/>
          </a:solidFill>
          <a:latin typeface="Calibri" pitchFamily="34" charset="0"/>
          <a:ea typeface="標楷體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000" b="1">
          <a:solidFill>
            <a:srgbClr val="0038A8"/>
          </a:solidFill>
          <a:latin typeface="Calibri" pitchFamily="34" charset="0"/>
          <a:ea typeface="標楷體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000" b="1">
          <a:solidFill>
            <a:srgbClr val="0038A8"/>
          </a:solidFill>
          <a:latin typeface="Calibri" pitchFamily="34" charset="0"/>
          <a:ea typeface="標楷體" pitchFamily="65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6000" b="1">
          <a:solidFill>
            <a:srgbClr val="0038A8"/>
          </a:solidFill>
          <a:latin typeface="Calibri" pitchFamily="34" charset="0"/>
          <a:ea typeface="標楷體" pitchFamily="65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6000" b="1">
          <a:solidFill>
            <a:srgbClr val="0038A8"/>
          </a:solidFill>
          <a:latin typeface="Calibri" pitchFamily="34" charset="0"/>
          <a:ea typeface="標楷體" pitchFamily="65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6000" b="1">
          <a:solidFill>
            <a:srgbClr val="0038A8"/>
          </a:solidFill>
          <a:latin typeface="Calibri" pitchFamily="34" charset="0"/>
          <a:ea typeface="標楷體" pitchFamily="65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6000" b="1">
          <a:solidFill>
            <a:srgbClr val="0038A8"/>
          </a:solidFill>
          <a:latin typeface="Calibri" pitchFamily="34" charset="0"/>
          <a:ea typeface="標楷體" pitchFamily="65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Calibri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www.icpdas.com/root/support/faq/win-graf_tc.php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www.icpdas.com/root/news/products/2017/2017062807_tc.php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://www.icpdas.com/root/product/solutions/softplc_based_on_pac/win-graf/download_tc.html" TargetMode="External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841375" y="1700213"/>
            <a:ext cx="7921625" cy="148113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Win-GRAF</a:t>
            </a:r>
            <a:endParaRPr lang="zh-TW" altLang="en-US" sz="5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15" name="副標題 6"/>
          <p:cNvSpPr>
            <a:spLocks noGrp="1"/>
          </p:cNvSpPr>
          <p:nvPr>
            <p:ph type="subTitle" idx="1"/>
          </p:nvPr>
        </p:nvSpPr>
        <p:spPr>
          <a:xfrm>
            <a:off x="4500563" y="5013325"/>
            <a:ext cx="4143375" cy="1214438"/>
          </a:xfrm>
        </p:spPr>
        <p:txBody>
          <a:bodyPr/>
          <a:lstStyle/>
          <a:p>
            <a:pPr fontAlgn="base">
              <a:spcAft>
                <a:spcPct val="0"/>
              </a:spcAft>
              <a:defRPr/>
            </a:pPr>
            <a:endParaRPr lang="en-US" altLang="zh-TW" b="1" i="1" dirty="0" smtClean="0">
              <a:solidFill>
                <a:srgbClr val="0000CC"/>
              </a:solidFill>
            </a:endParaRPr>
          </a:p>
          <a:p>
            <a:pPr fontAlgn="base">
              <a:spcAft>
                <a:spcPct val="0"/>
              </a:spcAft>
              <a:defRPr/>
            </a:pPr>
            <a:r>
              <a:rPr lang="en-US" altLang="zh-TW" b="1" i="1" dirty="0" smtClean="0">
                <a:solidFill>
                  <a:srgbClr val="0000CC"/>
                </a:solidFill>
              </a:rPr>
              <a:t>July 01, 2018</a:t>
            </a:r>
          </a:p>
        </p:txBody>
      </p:sp>
      <p:sp>
        <p:nvSpPr>
          <p:cNvPr id="12292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C10DEA9-5924-427E-ADB2-85CEC4361F35}" type="slidenum">
              <a:rPr lang="zh-TW" altLang="en-US" smtClean="0">
                <a:ea typeface="新細明體" charset="-120"/>
              </a:rPr>
              <a:pPr/>
              <a:t>1</a:t>
            </a:fld>
            <a:endParaRPr lang="en-US" altLang="zh-TW" smtClean="0">
              <a:ea typeface="新細明體" charset="-12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文字方塊 81"/>
          <p:cNvSpPr txBox="1">
            <a:spLocks noChangeArrowheads="1"/>
          </p:cNvSpPr>
          <p:nvPr/>
        </p:nvSpPr>
        <p:spPr bwMode="auto">
          <a:xfrm>
            <a:off x="0" y="1700213"/>
            <a:ext cx="8964613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0363">
              <a:lnSpc>
                <a:spcPct val="150000"/>
              </a:lnSpc>
              <a:buFont typeface="Wingdings" pitchFamily="2" charset="2"/>
              <a:buChar char="l"/>
              <a:tabLst>
                <a:tab pos="808038" algn="l"/>
                <a:tab pos="2965450" algn="l"/>
              </a:tabLst>
            </a:pPr>
            <a:r>
              <a:rPr lang="en-US" altLang="zh-TW" sz="2800" b="1" dirty="0">
                <a:ea typeface="微軟正黑體" pitchFamily="34" charset="-120"/>
              </a:rPr>
              <a:t>	WP-8</a:t>
            </a:r>
            <a:r>
              <a:rPr lang="en-US" altLang="zh-TW" sz="2800" b="1" dirty="0">
                <a:solidFill>
                  <a:srgbClr val="C00000"/>
                </a:solidFill>
                <a:ea typeface="微軟正黑體" pitchFamily="34" charset="-120"/>
              </a:rPr>
              <a:t>1</a:t>
            </a:r>
            <a:r>
              <a:rPr lang="en-US" altLang="zh-TW" sz="2800" b="1" dirty="0">
                <a:ea typeface="微軟正黑體" pitchFamily="34" charset="-120"/>
              </a:rPr>
              <a:t>48/8</a:t>
            </a:r>
            <a:r>
              <a:rPr lang="en-US" altLang="zh-TW" sz="2800" b="1" dirty="0">
                <a:solidFill>
                  <a:srgbClr val="C00000"/>
                </a:solidFill>
                <a:ea typeface="微軟正黑體" pitchFamily="34" charset="-120"/>
              </a:rPr>
              <a:t>4</a:t>
            </a:r>
            <a:r>
              <a:rPr lang="en-US" altLang="zh-TW" sz="2800" b="1" dirty="0">
                <a:ea typeface="微軟正黑體" pitchFamily="34" charset="-120"/>
              </a:rPr>
              <a:t>48/8</a:t>
            </a:r>
            <a:r>
              <a:rPr lang="en-US" altLang="zh-TW" sz="2800" b="1" dirty="0">
                <a:solidFill>
                  <a:srgbClr val="C00000"/>
                </a:solidFill>
                <a:ea typeface="微軟正黑體" pitchFamily="34" charset="-120"/>
              </a:rPr>
              <a:t>8</a:t>
            </a:r>
            <a:r>
              <a:rPr lang="en-US" altLang="zh-TW" sz="2800" b="1" dirty="0">
                <a:ea typeface="微軟正黑體" pitchFamily="34" charset="-120"/>
              </a:rPr>
              <a:t>48</a:t>
            </a:r>
          </a:p>
          <a:p>
            <a:pPr marL="360363">
              <a:lnSpc>
                <a:spcPct val="150000"/>
              </a:lnSpc>
              <a:buFont typeface="Wingdings" pitchFamily="2" charset="2"/>
              <a:buChar char="l"/>
              <a:tabLst>
                <a:tab pos="808038" algn="l"/>
                <a:tab pos="2965450" algn="l"/>
              </a:tabLst>
            </a:pPr>
            <a:r>
              <a:rPr lang="en-US" altLang="zh-TW" sz="2800" b="1" dirty="0">
                <a:ea typeface="微軟正黑體" pitchFamily="34" charset="-120"/>
              </a:rPr>
              <a:t> 	WP-8</a:t>
            </a:r>
            <a:r>
              <a:rPr lang="en-US" altLang="zh-TW" sz="2800" b="1" dirty="0">
                <a:solidFill>
                  <a:srgbClr val="C00000"/>
                </a:solidFill>
                <a:ea typeface="微軟正黑體" pitchFamily="34" charset="-120"/>
              </a:rPr>
              <a:t>1</a:t>
            </a:r>
            <a:r>
              <a:rPr lang="en-US" altLang="zh-TW" sz="2800" b="1" dirty="0">
                <a:ea typeface="微軟正黑體" pitchFamily="34" charset="-120"/>
              </a:rPr>
              <a:t>28-CE7/8</a:t>
            </a:r>
            <a:r>
              <a:rPr lang="en-US" altLang="zh-TW" sz="2800" b="1" dirty="0">
                <a:solidFill>
                  <a:srgbClr val="C00000"/>
                </a:solidFill>
                <a:ea typeface="微軟正黑體" pitchFamily="34" charset="-120"/>
              </a:rPr>
              <a:t>4</a:t>
            </a:r>
            <a:r>
              <a:rPr lang="en-US" altLang="zh-TW" sz="2800" b="1" dirty="0">
                <a:ea typeface="微軟正黑體" pitchFamily="34" charset="-120"/>
              </a:rPr>
              <a:t>28-CE7/8</a:t>
            </a:r>
            <a:r>
              <a:rPr lang="en-US" altLang="zh-TW" sz="2800" b="1" dirty="0">
                <a:solidFill>
                  <a:srgbClr val="C00000"/>
                </a:solidFill>
                <a:ea typeface="微軟正黑體" pitchFamily="34" charset="-120"/>
              </a:rPr>
              <a:t>8</a:t>
            </a:r>
            <a:r>
              <a:rPr lang="en-US" altLang="zh-TW" sz="2800" b="1" dirty="0">
                <a:ea typeface="微軟正黑體" pitchFamily="34" charset="-120"/>
              </a:rPr>
              <a:t>28-CE7</a:t>
            </a:r>
          </a:p>
          <a:p>
            <a:pPr marL="360363">
              <a:lnSpc>
                <a:spcPct val="150000"/>
              </a:lnSpc>
              <a:buFont typeface="Wingdings" pitchFamily="2" charset="2"/>
              <a:buChar char="l"/>
              <a:tabLst>
                <a:tab pos="808038" algn="l"/>
                <a:tab pos="2965450" algn="l"/>
              </a:tabLst>
            </a:pPr>
            <a:r>
              <a:rPr lang="en-US" altLang="zh-TW" sz="2800" b="1" dirty="0">
                <a:ea typeface="微軟正黑體" pitchFamily="34" charset="-120"/>
              </a:rPr>
              <a:t> 	WP-5238-CE7 (1x LAN)</a:t>
            </a:r>
          </a:p>
          <a:p>
            <a:pPr marL="360363">
              <a:buFont typeface="Wingdings" pitchFamily="2" charset="2"/>
              <a:buChar char="l"/>
              <a:tabLst>
                <a:tab pos="808038" algn="l"/>
                <a:tab pos="2965450" algn="l"/>
              </a:tabLst>
            </a:pPr>
            <a:r>
              <a:rPr lang="en-US" altLang="zh-TW" sz="2800" b="1" dirty="0">
                <a:ea typeface="微軟正黑體" pitchFamily="34" charset="-120"/>
              </a:rPr>
              <a:t> 	VP-</a:t>
            </a:r>
            <a:r>
              <a:rPr lang="en-US" altLang="zh-TW" sz="2800" b="1" dirty="0">
                <a:solidFill>
                  <a:srgbClr val="0070C0"/>
                </a:solidFill>
                <a:ea typeface="微軟正黑體" pitchFamily="34" charset="-120"/>
              </a:rPr>
              <a:t>1</a:t>
            </a:r>
            <a:r>
              <a:rPr lang="en-US" altLang="zh-TW" sz="2800" b="1" dirty="0">
                <a:ea typeface="微軟正黑體" pitchFamily="34" charset="-120"/>
              </a:rPr>
              <a:t>2</a:t>
            </a:r>
            <a:r>
              <a:rPr lang="en-US" altLang="zh-TW" sz="2800" b="1" dirty="0">
                <a:solidFill>
                  <a:srgbClr val="C00000"/>
                </a:solidFill>
                <a:ea typeface="微軟正黑體" pitchFamily="34" charset="-120"/>
              </a:rPr>
              <a:t>3</a:t>
            </a:r>
            <a:r>
              <a:rPr lang="en-US" altLang="zh-TW" sz="2800" b="1" dirty="0">
                <a:ea typeface="微軟正黑體" pitchFamily="34" charset="-120"/>
              </a:rPr>
              <a:t>8-CE7 (   </a:t>
            </a:r>
            <a:r>
              <a:rPr lang="en-US" altLang="zh-TW" sz="2800" b="1" dirty="0">
                <a:solidFill>
                  <a:srgbClr val="0070C0"/>
                </a:solidFill>
                <a:ea typeface="微軟正黑體" pitchFamily="34" charset="-120"/>
              </a:rPr>
              <a:t>5.7”</a:t>
            </a:r>
            <a:r>
              <a:rPr lang="en-US" altLang="zh-TW" sz="2800" b="1" dirty="0">
                <a:ea typeface="微軟正黑體" pitchFamily="34" charset="-120"/>
              </a:rPr>
              <a:t>,  3x  I/O Slots)</a:t>
            </a:r>
            <a:br>
              <a:rPr lang="en-US" altLang="zh-TW" sz="2800" b="1" dirty="0">
                <a:ea typeface="微軟正黑體" pitchFamily="34" charset="-120"/>
              </a:rPr>
            </a:br>
            <a:r>
              <a:rPr lang="en-US" altLang="zh-TW" sz="2800" b="1" dirty="0">
                <a:ea typeface="微軟正黑體" pitchFamily="34" charset="-120"/>
              </a:rPr>
              <a:t>      VP-</a:t>
            </a:r>
            <a:r>
              <a:rPr lang="en-US" altLang="zh-TW" sz="2800" b="1" dirty="0">
                <a:solidFill>
                  <a:srgbClr val="0070C0"/>
                </a:solidFill>
                <a:ea typeface="微軟正黑體" pitchFamily="34" charset="-120"/>
              </a:rPr>
              <a:t>2</a:t>
            </a:r>
            <a:r>
              <a:rPr lang="en-US" altLang="zh-TW" sz="2800" b="1" dirty="0">
                <a:ea typeface="微軟正黑體" pitchFamily="34" charset="-120"/>
              </a:rPr>
              <a:t>2</a:t>
            </a:r>
            <a:r>
              <a:rPr lang="en-US" altLang="zh-TW" sz="2800" b="1" dirty="0">
                <a:solidFill>
                  <a:srgbClr val="C00000"/>
                </a:solidFill>
                <a:ea typeface="微軟正黑體" pitchFamily="34" charset="-120"/>
              </a:rPr>
              <a:t>0</a:t>
            </a:r>
            <a:r>
              <a:rPr lang="en-US" altLang="zh-TW" sz="2800" b="1" dirty="0">
                <a:ea typeface="微軟正黑體" pitchFamily="34" charset="-120"/>
              </a:rPr>
              <a:t>8-CE7 (    </a:t>
            </a:r>
            <a:r>
              <a:rPr lang="en-US" altLang="zh-TW" sz="2800" b="1" dirty="0">
                <a:solidFill>
                  <a:srgbClr val="0070C0"/>
                </a:solidFill>
                <a:ea typeface="微軟正黑體" pitchFamily="34" charset="-120"/>
              </a:rPr>
              <a:t>7”</a:t>
            </a:r>
            <a:r>
              <a:rPr lang="en-US" altLang="zh-TW" sz="2800" b="1" dirty="0">
                <a:ea typeface="微軟正黑體" pitchFamily="34" charset="-120"/>
              </a:rPr>
              <a:t>  ,  w/o  I/O Slot)</a:t>
            </a:r>
            <a:br>
              <a:rPr lang="en-US" altLang="zh-TW" sz="2800" b="1" dirty="0">
                <a:ea typeface="微軟正黑體" pitchFamily="34" charset="-120"/>
              </a:rPr>
            </a:br>
            <a:r>
              <a:rPr lang="en-US" altLang="zh-TW" sz="2800" b="1" dirty="0">
                <a:ea typeface="微軟正黑體" pitchFamily="34" charset="-120"/>
              </a:rPr>
              <a:t>      VP-</a:t>
            </a:r>
            <a:r>
              <a:rPr lang="en-US" altLang="zh-TW" sz="2800" b="1" dirty="0">
                <a:solidFill>
                  <a:srgbClr val="0070C0"/>
                </a:solidFill>
                <a:ea typeface="微軟正黑體" pitchFamily="34" charset="-120"/>
              </a:rPr>
              <a:t>4</a:t>
            </a:r>
            <a:r>
              <a:rPr lang="en-US" altLang="zh-TW" sz="2800" b="1" dirty="0">
                <a:ea typeface="微軟正黑體" pitchFamily="34" charset="-120"/>
              </a:rPr>
              <a:t>2</a:t>
            </a:r>
            <a:r>
              <a:rPr lang="en-US" altLang="zh-TW" sz="2800" b="1" dirty="0">
                <a:solidFill>
                  <a:srgbClr val="C00000"/>
                </a:solidFill>
                <a:ea typeface="微軟正黑體" pitchFamily="34" charset="-120"/>
              </a:rPr>
              <a:t>0</a:t>
            </a:r>
            <a:r>
              <a:rPr lang="en-US" altLang="zh-TW" sz="2800" b="1" dirty="0">
                <a:ea typeface="微軟正黑體" pitchFamily="34" charset="-120"/>
              </a:rPr>
              <a:t>8-CE7 (</a:t>
            </a:r>
            <a:r>
              <a:rPr lang="en-US" altLang="zh-TW" sz="2800" b="1" dirty="0">
                <a:solidFill>
                  <a:srgbClr val="0070C0"/>
                </a:solidFill>
                <a:ea typeface="微軟正黑體" pitchFamily="34" charset="-120"/>
              </a:rPr>
              <a:t>10.4”</a:t>
            </a:r>
            <a:r>
              <a:rPr lang="en-US" altLang="zh-TW" sz="2800" b="1" dirty="0">
                <a:ea typeface="微軟正黑體" pitchFamily="34" charset="-120"/>
              </a:rPr>
              <a:t>,   w/o  I/O Slot)</a:t>
            </a:r>
            <a:br>
              <a:rPr lang="en-US" altLang="zh-TW" sz="2800" b="1" dirty="0">
                <a:ea typeface="微軟正黑體" pitchFamily="34" charset="-120"/>
              </a:rPr>
            </a:br>
            <a:r>
              <a:rPr lang="en-US" altLang="zh-TW" sz="2800" b="1" dirty="0">
                <a:ea typeface="微軟正黑體" pitchFamily="34" charset="-120"/>
              </a:rPr>
              <a:t>      VP-</a:t>
            </a:r>
            <a:r>
              <a:rPr lang="en-US" altLang="zh-TW" sz="2800" b="1" dirty="0">
                <a:solidFill>
                  <a:srgbClr val="0070C0"/>
                </a:solidFill>
                <a:ea typeface="微軟正黑體" pitchFamily="34" charset="-120"/>
              </a:rPr>
              <a:t>4</a:t>
            </a:r>
            <a:r>
              <a:rPr lang="en-US" altLang="zh-TW" sz="2800" b="1" dirty="0">
                <a:ea typeface="微軟正黑體" pitchFamily="34" charset="-120"/>
              </a:rPr>
              <a:t>2</a:t>
            </a:r>
            <a:r>
              <a:rPr lang="en-US" altLang="zh-TW" sz="2800" b="1" dirty="0">
                <a:solidFill>
                  <a:srgbClr val="C00000"/>
                </a:solidFill>
                <a:ea typeface="微軟正黑體" pitchFamily="34" charset="-120"/>
              </a:rPr>
              <a:t>3</a:t>
            </a:r>
            <a:r>
              <a:rPr lang="en-US" altLang="zh-TW" sz="2800" b="1" dirty="0">
                <a:ea typeface="微軟正黑體" pitchFamily="34" charset="-120"/>
              </a:rPr>
              <a:t>8-CE7 (</a:t>
            </a:r>
            <a:r>
              <a:rPr lang="en-US" altLang="zh-TW" sz="2800" b="1" dirty="0">
                <a:solidFill>
                  <a:srgbClr val="0070C0"/>
                </a:solidFill>
                <a:ea typeface="微軟正黑體" pitchFamily="34" charset="-120"/>
              </a:rPr>
              <a:t>10.4”</a:t>
            </a:r>
            <a:r>
              <a:rPr lang="en-US" altLang="zh-TW" sz="2800" b="1" dirty="0">
                <a:ea typeface="微軟正黑體" pitchFamily="34" charset="-120"/>
              </a:rPr>
              <a:t>,   3x  I/O Slots)</a:t>
            </a:r>
          </a:p>
          <a:p>
            <a:pPr marL="360363">
              <a:lnSpc>
                <a:spcPct val="150000"/>
              </a:lnSpc>
              <a:buFont typeface="Wingdings" pitchFamily="2" charset="2"/>
              <a:buChar char="l"/>
              <a:tabLst>
                <a:tab pos="808038" algn="l"/>
                <a:tab pos="2965450" algn="l"/>
              </a:tabLst>
            </a:pPr>
            <a:r>
              <a:rPr lang="en-US" altLang="zh-TW" sz="2800" b="1" dirty="0">
                <a:ea typeface="微軟正黑體" pitchFamily="34" charset="-120"/>
              </a:rPr>
              <a:t> </a:t>
            </a:r>
            <a:r>
              <a:rPr lang="en-US" altLang="zh-TW" sz="2800" b="1" dirty="0" smtClean="0">
                <a:ea typeface="微軟正黑體" pitchFamily="34" charset="-120"/>
              </a:rPr>
              <a:t> XP-8</a:t>
            </a:r>
            <a:r>
              <a:rPr lang="en-US" altLang="zh-TW" sz="2800" b="1" dirty="0" smtClean="0">
                <a:solidFill>
                  <a:srgbClr val="C00000"/>
                </a:solidFill>
                <a:ea typeface="微軟正黑體" pitchFamily="34" charset="-120"/>
              </a:rPr>
              <a:t>0</a:t>
            </a:r>
            <a:r>
              <a:rPr lang="en-US" altLang="zh-TW" sz="2800" b="1" dirty="0" smtClean="0">
                <a:ea typeface="微軟正黑體" pitchFamily="34" charset="-120"/>
              </a:rPr>
              <a:t>38-CE6/8</a:t>
            </a:r>
            <a:r>
              <a:rPr lang="en-US" altLang="zh-TW" sz="2800" b="1" dirty="0" smtClean="0">
                <a:solidFill>
                  <a:srgbClr val="C00000"/>
                </a:solidFill>
                <a:ea typeface="微軟正黑體" pitchFamily="34" charset="-120"/>
              </a:rPr>
              <a:t>1</a:t>
            </a:r>
            <a:r>
              <a:rPr lang="en-US" altLang="zh-TW" sz="2800" b="1" dirty="0" smtClean="0">
                <a:ea typeface="微軟正黑體" pitchFamily="34" charset="-120"/>
              </a:rPr>
              <a:t>38-CE6/8</a:t>
            </a:r>
            <a:r>
              <a:rPr lang="en-US" altLang="zh-TW" sz="2800" b="1" dirty="0" smtClean="0">
                <a:solidFill>
                  <a:srgbClr val="C00000"/>
                </a:solidFill>
                <a:ea typeface="微軟正黑體" pitchFamily="34" charset="-120"/>
              </a:rPr>
              <a:t>3</a:t>
            </a:r>
            <a:r>
              <a:rPr lang="en-US" altLang="zh-TW" sz="2800" b="1" dirty="0" smtClean="0">
                <a:ea typeface="微軟正黑體" pitchFamily="34" charset="-120"/>
              </a:rPr>
              <a:t>38-CE6/8</a:t>
            </a:r>
            <a:r>
              <a:rPr lang="en-US" altLang="zh-TW" sz="2800" b="1" dirty="0" smtClean="0">
                <a:solidFill>
                  <a:srgbClr val="C00000"/>
                </a:solidFill>
                <a:ea typeface="微軟正黑體" pitchFamily="34" charset="-120"/>
              </a:rPr>
              <a:t>7</a:t>
            </a:r>
            <a:r>
              <a:rPr lang="en-US" altLang="zh-TW" sz="2800" b="1" dirty="0" smtClean="0">
                <a:ea typeface="微軟正黑體" pitchFamily="34" charset="-120"/>
              </a:rPr>
              <a:t>38-CE6</a:t>
            </a:r>
            <a:endParaRPr lang="zh-TW" altLang="en-US" sz="2800" b="1" dirty="0">
              <a:ea typeface="微軟正黑體" pitchFamily="34" charset="-120"/>
            </a:endParaRPr>
          </a:p>
        </p:txBody>
      </p:sp>
      <p:sp>
        <p:nvSpPr>
          <p:cNvPr id="21507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FB83E09-BC82-42CE-9E2C-E495DF2422A5}" type="slidenum">
              <a:rPr lang="zh-TW" altLang="en-US" smtClean="0">
                <a:ea typeface="新細明體" charset="-120"/>
              </a:rPr>
              <a:pPr/>
              <a:t>10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22533" name="標題 2"/>
          <p:cNvSpPr txBox="1">
            <a:spLocks/>
          </p:cNvSpPr>
          <p:nvPr/>
        </p:nvSpPr>
        <p:spPr bwMode="auto">
          <a:xfrm>
            <a:off x="860425" y="285750"/>
            <a:ext cx="82692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altLang="zh-TW" sz="4000" b="1" dirty="0">
                <a:ea typeface="微軟正黑體" pitchFamily="34" charset="-120"/>
              </a:rPr>
              <a:t>Win-GRAF PAC</a:t>
            </a:r>
          </a:p>
          <a:p>
            <a:pPr algn="ctr">
              <a:defRPr/>
            </a:pPr>
            <a:r>
              <a:rPr lang="en-US" altLang="zh-TW" sz="2800" b="1" dirty="0">
                <a:solidFill>
                  <a:schemeClr val="accent1">
                    <a:lumMod val="75000"/>
                  </a:schemeClr>
                </a:solidFill>
                <a:ea typeface="微軟正黑體" pitchFamily="34" charset="-120"/>
              </a:rPr>
              <a:t>(</a:t>
            </a:r>
            <a:r>
              <a:rPr lang="zh-TW" altLang="en-US" sz="2800" b="1" dirty="0">
                <a:solidFill>
                  <a:schemeClr val="accent1">
                    <a:lumMod val="75000"/>
                  </a:schemeClr>
                </a:solidFill>
                <a:ea typeface="微軟正黑體" pitchFamily="34" charset="-120"/>
              </a:rPr>
              <a:t>可編程自動化控制器</a:t>
            </a:r>
            <a:r>
              <a:rPr lang="en-US" altLang="zh-TW" sz="2800" b="1" dirty="0">
                <a:solidFill>
                  <a:schemeClr val="accent1">
                    <a:lumMod val="75000"/>
                  </a:schemeClr>
                </a:solidFill>
                <a:ea typeface="微軟正黑體" pitchFamily="34" charset="-120"/>
              </a:rPr>
              <a:t>)</a:t>
            </a:r>
          </a:p>
        </p:txBody>
      </p:sp>
      <p:grpSp>
        <p:nvGrpSpPr>
          <p:cNvPr id="10" name="群組 9"/>
          <p:cNvGrpSpPr/>
          <p:nvPr/>
        </p:nvGrpSpPr>
        <p:grpSpPr>
          <a:xfrm>
            <a:off x="5724128" y="1556792"/>
            <a:ext cx="3168200" cy="4536327"/>
            <a:chOff x="5724128" y="1556792"/>
            <a:chExt cx="3168200" cy="4536327"/>
          </a:xfrm>
        </p:grpSpPr>
        <p:pic>
          <p:nvPicPr>
            <p:cNvPr id="11" name="圖片 5" descr="WP-5147_02-sd.png"/>
            <p:cNvPicPr>
              <a:picLocks noChangeAspect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7164288" y="2564904"/>
              <a:ext cx="698500" cy="160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圖片 11" descr="WP-8447_la03.png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724128" y="1556792"/>
              <a:ext cx="1223962" cy="808038"/>
            </a:xfrm>
            <a:prstGeom prst="rect">
              <a:avLst/>
            </a:prstGeom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14" name="圖片 13" descr="VP-25W7-01.png"/>
            <p:cNvPicPr>
              <a:picLocks noChangeAspect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300192" y="3645024"/>
              <a:ext cx="914400" cy="1008062"/>
            </a:xfrm>
            <a:prstGeom prst="rect">
              <a:avLst/>
            </a:prstGeom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15" name="圖片 14" descr="VP-4131_02.png"/>
            <p:cNvPicPr>
              <a:picLocks noChangeAspect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668344" y="4077072"/>
              <a:ext cx="976313" cy="954087"/>
            </a:xfrm>
            <a:prstGeom prst="rect">
              <a:avLst/>
            </a:prstGeom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16" name="圖片 15" descr="xp-8338-ce6.pn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524328" y="5301208"/>
              <a:ext cx="1368000" cy="791911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8C41E14-ED14-45CD-B799-7AB121CC44EA}" type="slidenum">
              <a:rPr lang="zh-TW" altLang="en-US" smtClean="0">
                <a:ea typeface="新細明體" charset="-120"/>
              </a:rPr>
              <a:pPr/>
              <a:t>11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22533" name="標題 2"/>
          <p:cNvSpPr txBox="1">
            <a:spLocks/>
          </p:cNvSpPr>
          <p:nvPr/>
        </p:nvSpPr>
        <p:spPr bwMode="auto">
          <a:xfrm>
            <a:off x="839788" y="498475"/>
            <a:ext cx="82692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zh-TW" altLang="en-US" sz="4000" b="1" dirty="0">
                <a:ea typeface="微軟正黑體" pitchFamily="34" charset="-120"/>
              </a:rPr>
              <a:t>支援各種本機 </a:t>
            </a:r>
            <a:r>
              <a:rPr lang="en-US" altLang="zh-TW" sz="4000" b="1" dirty="0">
                <a:ea typeface="微軟正黑體" pitchFamily="34" charset="-120"/>
              </a:rPr>
              <a:t>I/O </a:t>
            </a:r>
            <a:r>
              <a:rPr lang="zh-TW" altLang="en-US" sz="4000" b="1" dirty="0">
                <a:ea typeface="微軟正黑體" pitchFamily="34" charset="-120"/>
              </a:rPr>
              <a:t>模組 </a:t>
            </a:r>
            <a:r>
              <a:rPr lang="en-US" altLang="zh-TW" sz="4000" b="1" dirty="0">
                <a:ea typeface="微軟正黑體" pitchFamily="34" charset="-120"/>
              </a:rPr>
              <a:t>(1)</a:t>
            </a:r>
            <a:br>
              <a:rPr lang="en-US" altLang="zh-TW" sz="4000" b="1" dirty="0">
                <a:ea typeface="微軟正黑體" pitchFamily="34" charset="-120"/>
              </a:rPr>
            </a:br>
            <a:r>
              <a:rPr lang="en-US" altLang="zh-TW" sz="2800" b="1" dirty="0">
                <a:solidFill>
                  <a:schemeClr val="accent1">
                    <a:lumMod val="75000"/>
                  </a:schemeClr>
                </a:solidFill>
                <a:ea typeface="微軟正黑體" pitchFamily="34" charset="-120"/>
              </a:rPr>
              <a:t>(</a:t>
            </a:r>
            <a:r>
              <a:rPr lang="zh-TW" altLang="en-US" sz="2800" b="1" dirty="0">
                <a:solidFill>
                  <a:schemeClr val="accent1">
                    <a:lumMod val="75000"/>
                  </a:schemeClr>
                </a:solidFill>
                <a:ea typeface="微軟正黑體" pitchFamily="34" charset="-120"/>
              </a:rPr>
              <a:t>裝在</a:t>
            </a:r>
            <a:r>
              <a:rPr lang="en-US" altLang="zh-TW" sz="2800" b="1" dirty="0">
                <a:solidFill>
                  <a:schemeClr val="accent1">
                    <a:lumMod val="75000"/>
                  </a:schemeClr>
                </a:solidFill>
                <a:ea typeface="微軟正黑體" pitchFamily="34" charset="-120"/>
              </a:rPr>
              <a:t> PAC</a:t>
            </a:r>
            <a:r>
              <a:rPr lang="zh-TW" altLang="en-US" sz="2800" b="1" dirty="0">
                <a:solidFill>
                  <a:schemeClr val="accent1">
                    <a:lumMod val="75000"/>
                  </a:schemeClr>
                </a:solidFill>
                <a:ea typeface="微軟正黑體" pitchFamily="34" charset="-120"/>
              </a:rPr>
              <a:t> 插槽上</a:t>
            </a:r>
            <a:r>
              <a:rPr lang="en-US" altLang="zh-TW" sz="2800" b="1" dirty="0">
                <a:solidFill>
                  <a:schemeClr val="accent1">
                    <a:lumMod val="75000"/>
                  </a:schemeClr>
                </a:solidFill>
                <a:ea typeface="微軟正黑體" pitchFamily="34" charset="-120"/>
              </a:rPr>
              <a:t>)</a:t>
            </a:r>
          </a:p>
          <a:p>
            <a:pPr algn="ctr">
              <a:defRPr/>
            </a:pPr>
            <a:endParaRPr lang="en-US" altLang="zh-TW" sz="2800" b="1" dirty="0">
              <a:solidFill>
                <a:schemeClr val="accent1">
                  <a:lumMod val="75000"/>
                </a:schemeClr>
              </a:solidFill>
              <a:ea typeface="微軟正黑體" pitchFamily="34" charset="-120"/>
            </a:endParaRPr>
          </a:p>
        </p:txBody>
      </p:sp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296863" y="1614488"/>
          <a:ext cx="8567737" cy="4606927"/>
        </p:xfrm>
        <a:graphic>
          <a:graphicData uri="http://schemas.openxmlformats.org/drawingml/2006/table">
            <a:tbl>
              <a:tblPr/>
              <a:tblGrid>
                <a:gridCol w="2303462"/>
                <a:gridCol w="6264275"/>
              </a:tblGrid>
              <a:tr h="863600">
                <a:tc>
                  <a:txBody>
                    <a:bodyPr/>
                    <a:lstStyle/>
                    <a:p>
                      <a:pPr marL="87313" marR="0" lvl="0" indent="0" algn="l" defTabSz="9144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新細明體" charset="-120"/>
                        </a:rPr>
                        <a:t>數位輸入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  <a:cs typeface="新細明體" charset="-120"/>
                        </a:rPr>
                        <a:t/>
                      </a:r>
                      <a:b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  <a:cs typeface="新細明體" charset="-120"/>
                        </a:rPr>
                      </a:br>
                      <a:r>
                        <a:rPr kumimoji="0" lang="en-US" altLang="zh-TW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  <a:cs typeface="新細明體" charset="-120"/>
                        </a:rPr>
                        <a:t>(DI)</a:t>
                      </a:r>
                      <a:endParaRPr kumimoji="0" lang="zh-TW" altLang="zh-TW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微軟正黑體" pitchFamily="34" charset="-120"/>
                        <a:cs typeface="新細明體" charset="-120"/>
                      </a:endParaRPr>
                    </a:p>
                  </a:txBody>
                  <a:tcPr marL="37627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87313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新細明體" charset="-120"/>
                        </a:rPr>
                        <a:t>I-8040W, I-8046W, I-8051W, I-8052W, I-8053W, I-8053PW, </a:t>
                      </a:r>
                      <a:b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新細明體" charset="-120"/>
                        </a:rPr>
                      </a:b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新細明體" charset="-120"/>
                        </a:rPr>
                        <a:t>I-87040W, I-87040PW, I-87046W, I-87051W, I-87052W, </a:t>
                      </a:r>
                      <a:b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新細明體" charset="-120"/>
                        </a:rPr>
                      </a:b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新細明體" charset="-120"/>
                        </a:rPr>
                        <a:t>I-87053W, I-87053PW, I-87053W-A2, I-87053W-A5, I-87053W-E5</a:t>
                      </a:r>
                      <a:endParaRPr kumimoji="0" lang="zh-TW" altLang="zh-TW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37627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87313" marR="0" lvl="0" indent="0" algn="l" defTabSz="9144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新細明體" charset="-120"/>
                        </a:rPr>
                        <a:t>數位輸入</a:t>
                      </a:r>
                      <a:r>
                        <a:rPr kumimoji="0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新細明體" charset="-120"/>
                        </a:rPr>
                        <a:t>/</a:t>
                      </a:r>
                      <a:r>
                        <a:rPr kumimoji="0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新細明體" charset="-120"/>
                        </a:rPr>
                        <a:t>輸出 </a:t>
                      </a:r>
                      <a:r>
                        <a:rPr kumimoji="0" lang="en-US" altLang="zh-TW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  <a:cs typeface="新細明體" charset="-120"/>
                        </a:rPr>
                        <a:t>(DIO)</a:t>
                      </a:r>
                      <a:endParaRPr kumimoji="0" lang="zh-TW" altLang="zh-TW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37627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87313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新細明體" charset="-120"/>
                        </a:rPr>
                        <a:t>I-8042W, I-8050W, I-8054W, I-8055W, I-87042W, I-87054W, </a:t>
                      </a:r>
                      <a:b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新細明體" charset="-120"/>
                        </a:rPr>
                      </a:b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新細明體" charset="-120"/>
                        </a:rPr>
                        <a:t>I-87055W</a:t>
                      </a:r>
                      <a:endParaRPr kumimoji="0" lang="zh-TW" altLang="zh-TW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新細明體" charset="-120"/>
                      </a:endParaRPr>
                    </a:p>
                  </a:txBody>
                  <a:tcPr marL="37627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87313" marR="0" lvl="0" indent="0" algn="l" defTabSz="9144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新細明體" charset="-120"/>
                        </a:rPr>
                        <a:t>數位輸出 </a:t>
                      </a:r>
                      <a:r>
                        <a:rPr kumimoji="0" lang="en-US" altLang="zh-TW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  <a:cs typeface="新細明體" charset="-120"/>
                        </a:rPr>
                        <a:t>(DO)</a:t>
                      </a:r>
                      <a:endParaRPr kumimoji="0" lang="zh-TW" altLang="zh-TW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微軟正黑體" pitchFamily="34" charset="-120"/>
                        <a:cs typeface="新細明體" charset="-120"/>
                      </a:endParaRPr>
                    </a:p>
                  </a:txBody>
                  <a:tcPr marL="37627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87313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新細明體" charset="-120"/>
                        </a:rPr>
                        <a:t>I-8037W, I-8041W, I-8041AW, I-8056W, I-8057W, I-87037W, </a:t>
                      </a:r>
                      <a:b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新細明體" charset="-120"/>
                        </a:rPr>
                      </a:b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新細明體" charset="-120"/>
                        </a:rPr>
                        <a:t>I-87041W, I-87057W, I-87057PW</a:t>
                      </a:r>
                      <a:endParaRPr kumimoji="0" lang="zh-TW" altLang="zh-TW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37627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3600">
                <a:tc>
                  <a:txBody>
                    <a:bodyPr/>
                    <a:lstStyle/>
                    <a:p>
                      <a:pPr marL="87313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新細明體" charset="-120"/>
                        </a:rPr>
                        <a:t>繼電器輸出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  <a:cs typeface="新細明體" charset="-120"/>
                        </a:rPr>
                        <a:t/>
                      </a:r>
                      <a:b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  <a:cs typeface="新細明體" charset="-120"/>
                        </a:rPr>
                      </a:br>
                      <a:r>
                        <a:rPr kumimoji="0" lang="en-US" altLang="zh-TW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  <a:cs typeface="新細明體" charset="-120"/>
                        </a:rPr>
                        <a:t>(Relay Output)</a:t>
                      </a:r>
                      <a:endParaRPr kumimoji="0" lang="zh-TW" altLang="zh-TW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37627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87313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新細明體" charset="-120"/>
                        </a:rPr>
                        <a:t>I-8060W, I-8063W, I-8064W, I-8068W, I-8069W, I-87061W, </a:t>
                      </a:r>
                      <a:b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新細明體" charset="-120"/>
                        </a:rPr>
                      </a:b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新細明體" charset="-120"/>
                        </a:rPr>
                        <a:t>I-87061PW, I-87063W, I-87064W, I-87065W, I-87066W, </a:t>
                      </a:r>
                      <a:b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新細明體" charset="-120"/>
                        </a:rPr>
                      </a:b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新細明體" charset="-120"/>
                        </a:rPr>
                        <a:t>I-87068W, I-87068W-2A, I-87069W, I-87069PW</a:t>
                      </a:r>
                      <a:endParaRPr kumimoji="0" lang="zh-TW" altLang="zh-TW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37627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87313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新細明體" charset="-120"/>
                        </a:rPr>
                        <a:t>數位輸入 </a:t>
                      </a:r>
                      <a:r>
                        <a:rPr kumimoji="0" lang="en-US" altLang="zh-TW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  <a:cs typeface="新細明體" charset="-120"/>
                        </a:rPr>
                        <a:t>(VAC)</a:t>
                      </a:r>
                      <a:endParaRPr kumimoji="0" lang="zh-TW" altLang="zh-TW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微軟正黑體" pitchFamily="34" charset="-120"/>
                        <a:cs typeface="新細明體" charset="-120"/>
                      </a:endParaRPr>
                    </a:p>
                  </a:txBody>
                  <a:tcPr marL="37627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87313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新細明體" charset="-120"/>
                        </a:rPr>
                        <a:t>I-8058W, I-87053W-AC1, I-87058W, I-87059W</a:t>
                      </a:r>
                      <a:endParaRPr kumimoji="0" lang="zh-TW" altLang="zh-TW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37627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3600">
                <a:tc>
                  <a:txBody>
                    <a:bodyPr/>
                    <a:lstStyle/>
                    <a:p>
                      <a:pPr marL="87313" marR="0" lvl="0" indent="0" algn="l" defTabSz="9144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新細明體" charset="-120"/>
                        </a:rPr>
                        <a:t>類比輸入 </a:t>
                      </a:r>
                      <a:r>
                        <a:rPr kumimoji="0" lang="en-US" altLang="zh-TW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  <a:cs typeface="新細明體" charset="-120"/>
                        </a:rPr>
                        <a:t>(AI)</a:t>
                      </a:r>
                      <a:endParaRPr kumimoji="0" lang="zh-TW" altLang="zh-TW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微軟正黑體" pitchFamily="34" charset="-120"/>
                        <a:cs typeface="新細明體" charset="-120"/>
                      </a:endParaRPr>
                    </a:p>
                  </a:txBody>
                  <a:tcPr marL="37627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87313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新細明體" charset="-120"/>
                        </a:rPr>
                        <a:t>I-8017DW, I-8017HW, I-8017HCW, I-87017W, I-87017RW,</a:t>
                      </a:r>
                      <a:b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新細明體" charset="-120"/>
                        </a:rPr>
                      </a:b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新細明體" charset="-120"/>
                        </a:rPr>
                        <a:t>I-87017RCW, I-87017DW, I-87017EW, I-87018W, I-87018RW, </a:t>
                      </a:r>
                      <a:b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新細明體" charset="-120"/>
                        </a:rPr>
                      </a:b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新細明體" charset="-120"/>
                        </a:rPr>
                        <a:t>I-87018PW, I-87018ZW, I-87019PW, I-87019RW, I-87019ZW</a:t>
                      </a:r>
                      <a:endParaRPr kumimoji="0" lang="zh-TW" altLang="zh-TW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37627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87313" marR="0" lvl="0" indent="0" algn="l" defTabSz="9144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新細明體" charset="-120"/>
                        </a:rPr>
                        <a:t>類比輸出 </a:t>
                      </a:r>
                      <a:r>
                        <a:rPr kumimoji="0" lang="en-US" altLang="zh-TW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  <a:cs typeface="新細明體" charset="-120"/>
                        </a:rPr>
                        <a:t>(AO)</a:t>
                      </a:r>
                      <a:endParaRPr kumimoji="0" lang="zh-TW" altLang="zh-TW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微軟正黑體" pitchFamily="34" charset="-120"/>
                        <a:cs typeface="新細明體" charset="-120"/>
                      </a:endParaRPr>
                    </a:p>
                  </a:txBody>
                  <a:tcPr marL="37627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87313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新細明體" charset="-120"/>
                        </a:rPr>
                        <a:t>I-8024W, I-87024CW, I-87024UW, I-87024DW, I-87024RW, </a:t>
                      </a:r>
                      <a:b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新細明體" charset="-120"/>
                        </a:rPr>
                      </a:b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新細明體" charset="-120"/>
                        </a:rPr>
                        <a:t>I-87024W, I-87028CW, I-87028UW, I-87028VW, I-87028VW-20V</a:t>
                      </a:r>
                      <a:endParaRPr kumimoji="0" lang="zh-TW" altLang="zh-TW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37627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057E9EC-821C-4EA3-A2B5-DEC0C5AFA3B5}" type="slidenum">
              <a:rPr lang="zh-TW" altLang="en-US" smtClean="0">
                <a:ea typeface="新細明體" charset="-120"/>
              </a:rPr>
              <a:pPr/>
              <a:t>12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22533" name="標題 2"/>
          <p:cNvSpPr txBox="1">
            <a:spLocks/>
          </p:cNvSpPr>
          <p:nvPr/>
        </p:nvSpPr>
        <p:spPr bwMode="auto">
          <a:xfrm>
            <a:off x="839788" y="514350"/>
            <a:ext cx="82692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zh-TW" altLang="en-US" sz="4000" b="1" dirty="0">
                <a:ea typeface="微軟正黑體" pitchFamily="34" charset="-120"/>
              </a:rPr>
              <a:t>支援各種本機 </a:t>
            </a:r>
            <a:r>
              <a:rPr lang="en-US" altLang="zh-TW" sz="4000" b="1" dirty="0">
                <a:ea typeface="微軟正黑體" pitchFamily="34" charset="-120"/>
              </a:rPr>
              <a:t>I/O </a:t>
            </a:r>
            <a:r>
              <a:rPr lang="zh-TW" altLang="en-US" sz="4000" b="1" dirty="0">
                <a:ea typeface="微軟正黑體" pitchFamily="34" charset="-120"/>
              </a:rPr>
              <a:t>模組 </a:t>
            </a:r>
            <a:r>
              <a:rPr lang="en-US" altLang="zh-TW" sz="4000" b="1" dirty="0">
                <a:ea typeface="微軟正黑體" pitchFamily="34" charset="-120"/>
              </a:rPr>
              <a:t>(2)</a:t>
            </a:r>
            <a:br>
              <a:rPr lang="en-US" altLang="zh-TW" sz="4000" b="1" dirty="0">
                <a:ea typeface="微軟正黑體" pitchFamily="34" charset="-120"/>
              </a:rPr>
            </a:br>
            <a:r>
              <a:rPr lang="en-US" altLang="zh-TW" sz="2800" b="1" dirty="0">
                <a:solidFill>
                  <a:schemeClr val="accent1">
                    <a:lumMod val="75000"/>
                  </a:schemeClr>
                </a:solidFill>
                <a:ea typeface="微軟正黑體" pitchFamily="34" charset="-120"/>
              </a:rPr>
              <a:t>(</a:t>
            </a:r>
            <a:r>
              <a:rPr lang="zh-TW" altLang="en-US" sz="2800" b="1" dirty="0">
                <a:solidFill>
                  <a:schemeClr val="accent1">
                    <a:lumMod val="75000"/>
                  </a:schemeClr>
                </a:solidFill>
                <a:ea typeface="微軟正黑體" pitchFamily="34" charset="-120"/>
              </a:rPr>
              <a:t>裝在</a:t>
            </a:r>
            <a:r>
              <a:rPr lang="en-US" altLang="zh-TW" sz="2800" b="1" dirty="0">
                <a:solidFill>
                  <a:schemeClr val="accent1">
                    <a:lumMod val="75000"/>
                  </a:schemeClr>
                </a:solidFill>
                <a:ea typeface="微軟正黑體" pitchFamily="34" charset="-120"/>
              </a:rPr>
              <a:t> PAC</a:t>
            </a:r>
            <a:r>
              <a:rPr lang="zh-TW" altLang="en-US" sz="2800" b="1" dirty="0">
                <a:solidFill>
                  <a:schemeClr val="accent1">
                    <a:lumMod val="75000"/>
                  </a:schemeClr>
                </a:solidFill>
                <a:ea typeface="微軟正黑體" pitchFamily="34" charset="-120"/>
              </a:rPr>
              <a:t> 插槽上</a:t>
            </a:r>
            <a:r>
              <a:rPr lang="en-US" altLang="zh-TW" sz="2800" b="1" dirty="0">
                <a:solidFill>
                  <a:schemeClr val="accent1">
                    <a:lumMod val="75000"/>
                  </a:schemeClr>
                </a:solidFill>
                <a:ea typeface="微軟正黑體" pitchFamily="34" charset="-120"/>
              </a:rPr>
              <a:t>)</a:t>
            </a:r>
          </a:p>
          <a:p>
            <a:pPr algn="ctr">
              <a:defRPr/>
            </a:pPr>
            <a:endParaRPr lang="en-US" altLang="zh-TW" sz="2800" b="1" dirty="0">
              <a:solidFill>
                <a:schemeClr val="accent1">
                  <a:lumMod val="75000"/>
                </a:schemeClr>
              </a:solidFill>
              <a:ea typeface="微軟正黑體" pitchFamily="34" charset="-120"/>
            </a:endParaRPr>
          </a:p>
        </p:txBody>
      </p:sp>
      <p:graphicFrame>
        <p:nvGraphicFramePr>
          <p:cNvPr id="24622" name="Group 46"/>
          <p:cNvGraphicFramePr>
            <a:graphicFrameLocks noGrp="1"/>
          </p:cNvGraphicFramePr>
          <p:nvPr/>
        </p:nvGraphicFramePr>
        <p:xfrm>
          <a:off x="611188" y="1774725"/>
          <a:ext cx="8150225" cy="4246563"/>
        </p:xfrm>
        <a:graphic>
          <a:graphicData uri="http://schemas.openxmlformats.org/drawingml/2006/table">
            <a:tbl>
              <a:tblPr/>
              <a:tblGrid>
                <a:gridCol w="1558925"/>
                <a:gridCol w="1347787"/>
                <a:gridCol w="5243513"/>
              </a:tblGrid>
              <a:tr h="323850">
                <a:tc gridSpan="2">
                  <a:txBody>
                    <a:bodyPr/>
                    <a:lstStyle/>
                    <a:p>
                      <a:pPr marL="87313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微軟正黑體" pitchFamily="34" charset="-120"/>
                          <a:cs typeface="Verdana" pitchFamily="34" charset="0"/>
                        </a:rPr>
                        <a:t>多功能</a:t>
                      </a:r>
                      <a:r>
                        <a:rPr kumimoji="0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微軟正黑體" pitchFamily="34" charset="-120"/>
                          <a:cs typeface="Verdana" pitchFamily="34" charset="0"/>
                        </a:rPr>
                        <a:t> (DIO, AIO)</a:t>
                      </a:r>
                      <a:endParaRPr kumimoji="0" lang="zh-TW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微軟正黑體" pitchFamily="34" charset="-120"/>
                        <a:cs typeface="Verdana" pitchFamily="34" charset="0"/>
                      </a:endParaRPr>
                    </a:p>
                  </a:txBody>
                  <a:tcPr marL="47625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7313" marR="0" lvl="0" indent="0" algn="l" defTabSz="9144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I-87026W</a:t>
                      </a:r>
                      <a:endParaRPr kumimoji="0" lang="zh-TW" altLang="zh-TW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47625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微軟正黑體" pitchFamily="34" charset="-120"/>
                          <a:cs typeface="Verdana" pitchFamily="34" charset="0"/>
                        </a:rPr>
                        <a:t>溫度輸入</a:t>
                      </a:r>
                      <a:endParaRPr kumimoji="0" lang="zh-TW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微軟正黑體" pitchFamily="34" charset="-120"/>
                        <a:cs typeface="Verdana" pitchFamily="34" charset="0"/>
                      </a:endParaRPr>
                    </a:p>
                  </a:txBody>
                  <a:tcPr marL="47625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87313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微軟正黑體" pitchFamily="34" charset="-120"/>
                        </a:rPr>
                        <a:t>Thermister</a:t>
                      </a:r>
                      <a:endParaRPr kumimoji="0" lang="zh-TW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微軟正黑體" pitchFamily="34" charset="-120"/>
                      </a:endParaRPr>
                    </a:p>
                  </a:txBody>
                  <a:tcPr marL="47625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87313" marR="0" lvl="0" indent="0" algn="l" defTabSz="9144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I-87005W</a:t>
                      </a:r>
                      <a:endParaRPr kumimoji="0" lang="zh-TW" altLang="zh-TW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新細明體" pitchFamily="18" charset="-120"/>
                      </a:endParaRPr>
                    </a:p>
                  </a:txBody>
                  <a:tcPr marL="47625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7313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微軟正黑體" pitchFamily="34" charset="-120"/>
                        </a:rPr>
                        <a:t>RTD</a:t>
                      </a:r>
                      <a:endParaRPr kumimoji="0" lang="zh-TW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微軟正黑體" pitchFamily="34" charset="-120"/>
                      </a:endParaRPr>
                    </a:p>
                  </a:txBody>
                  <a:tcPr marL="47625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87313" marR="0" lvl="0" indent="0" algn="l" defTabSz="9144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I-87013W, I-87015W, I-87015PW</a:t>
                      </a:r>
                      <a:endParaRPr kumimoji="0" lang="zh-TW" altLang="zh-TW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新細明體" pitchFamily="18" charset="-120"/>
                      </a:endParaRPr>
                    </a:p>
                  </a:txBody>
                  <a:tcPr marL="47625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26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7313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微軟正黑體" pitchFamily="34" charset="-120"/>
                        </a:rPr>
                        <a:t>T/C</a:t>
                      </a:r>
                      <a:endParaRPr kumimoji="0" lang="zh-TW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微軟正黑體" pitchFamily="34" charset="-120"/>
                      </a:endParaRPr>
                    </a:p>
                  </a:txBody>
                  <a:tcPr marL="47625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87313" marR="0" lvl="0" indent="0" algn="l" defTabSz="9144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I-87018W, I-87018RW, I-87018PW, I-87018ZW, </a:t>
                      </a:r>
                      <a:b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</a:b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I-87019PW, I-87019RW, I-87019ZW</a:t>
                      </a:r>
                      <a:endParaRPr kumimoji="0" lang="zh-TW" altLang="zh-TW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新細明體" pitchFamily="18" charset="-120"/>
                      </a:endParaRPr>
                    </a:p>
                  </a:txBody>
                  <a:tcPr marL="47625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 gridSpan="2">
                  <a:txBody>
                    <a:bodyPr/>
                    <a:lstStyle/>
                    <a:p>
                      <a:pPr marL="87313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微軟正黑體" pitchFamily="34" charset="-120"/>
                          <a:cs typeface="Verdana" pitchFamily="34" charset="0"/>
                        </a:rPr>
                        <a:t>Strain Gauge</a:t>
                      </a:r>
                      <a:endParaRPr kumimoji="0" lang="zh-TW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微軟正黑體" pitchFamily="34" charset="-120"/>
                        <a:cs typeface="Verdana" pitchFamily="34" charset="0"/>
                      </a:endParaRPr>
                    </a:p>
                  </a:txBody>
                  <a:tcPr marL="47625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7313" marR="0" lvl="0" indent="0" algn="l" defTabSz="9144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I-87016W</a:t>
                      </a:r>
                      <a:endParaRPr kumimoji="0" lang="zh-TW" altLang="zh-TW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新細明體" pitchFamily="18" charset="-120"/>
                      </a:endParaRPr>
                    </a:p>
                  </a:txBody>
                  <a:tcPr marL="47625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 gridSpan="2">
                  <a:txBody>
                    <a:bodyPr/>
                    <a:lstStyle/>
                    <a:p>
                      <a:pPr marL="87313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微軟正黑體" pitchFamily="34" charset="-120"/>
                          <a:cs typeface="Verdana" pitchFamily="34" charset="0"/>
                        </a:rPr>
                        <a:t>Counter/Frequency </a:t>
                      </a:r>
                      <a:r>
                        <a:rPr kumimoji="0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微軟正黑體" pitchFamily="34" charset="-120"/>
                          <a:cs typeface="Verdana" pitchFamily="34" charset="0"/>
                        </a:rPr>
                        <a:t>輸入</a:t>
                      </a:r>
                      <a:endParaRPr kumimoji="0" lang="zh-TW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微軟正黑體" pitchFamily="34" charset="-120"/>
                        <a:cs typeface="Verdana" pitchFamily="34" charset="0"/>
                      </a:endParaRPr>
                    </a:p>
                  </a:txBody>
                  <a:tcPr marL="47625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7313" marR="0" lvl="0" indent="0" algn="l" defTabSz="9144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I-8084W, I-87082W, I-87084W</a:t>
                      </a:r>
                      <a:endParaRPr kumimoji="0" lang="zh-TW" altLang="zh-TW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新細明體" pitchFamily="18" charset="-120"/>
                      </a:endParaRPr>
                    </a:p>
                  </a:txBody>
                  <a:tcPr marL="47625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 gridSpan="2">
                  <a:txBody>
                    <a:bodyPr/>
                    <a:lstStyle/>
                    <a:p>
                      <a:pPr marL="87313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微軟正黑體" pitchFamily="34" charset="-120"/>
                          <a:cs typeface="Verdana" pitchFamily="34" charset="0"/>
                        </a:rPr>
                        <a:t>Encoder </a:t>
                      </a:r>
                      <a:r>
                        <a:rPr kumimoji="0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微軟正黑體" pitchFamily="34" charset="-120"/>
                          <a:cs typeface="Verdana" pitchFamily="34" charset="0"/>
                        </a:rPr>
                        <a:t>輸入</a:t>
                      </a:r>
                      <a:endParaRPr kumimoji="0" lang="zh-TW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微軟正黑體" pitchFamily="34" charset="-120"/>
                        <a:cs typeface="Verdana" pitchFamily="34" charset="0"/>
                      </a:endParaRPr>
                    </a:p>
                  </a:txBody>
                  <a:tcPr marL="47625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7313" marR="0" lvl="0" indent="0" algn="l" defTabSz="9144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I-8093W</a:t>
                      </a:r>
                      <a:endParaRPr kumimoji="0" lang="zh-TW" altLang="zh-TW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新細明體" pitchFamily="18" charset="-120"/>
                      </a:endParaRPr>
                    </a:p>
                  </a:txBody>
                  <a:tcPr marL="47625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 gridSpan="2">
                  <a:txBody>
                    <a:bodyPr/>
                    <a:lstStyle/>
                    <a:p>
                      <a:pPr marL="87313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微軟正黑體" pitchFamily="34" charset="-120"/>
                          <a:cs typeface="Verdana" pitchFamily="34" charset="0"/>
                        </a:rPr>
                        <a:t>PWM </a:t>
                      </a:r>
                      <a:r>
                        <a:rPr kumimoji="0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微軟正黑體" pitchFamily="34" charset="-120"/>
                          <a:cs typeface="Verdana" pitchFamily="34" charset="0"/>
                        </a:rPr>
                        <a:t>輸出</a:t>
                      </a:r>
                      <a:endParaRPr kumimoji="0" lang="zh-TW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微軟正黑體" pitchFamily="34" charset="-120"/>
                        <a:cs typeface="Verdana" pitchFamily="34" charset="0"/>
                      </a:endParaRPr>
                    </a:p>
                  </a:txBody>
                  <a:tcPr marL="47625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7313" marR="0" lvl="0" indent="0" algn="l" defTabSz="9144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I-8088W</a:t>
                      </a:r>
                      <a:endParaRPr kumimoji="0" lang="zh-TW" altLang="zh-TW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新細明體" pitchFamily="18" charset="-120"/>
                      </a:endParaRPr>
                    </a:p>
                  </a:txBody>
                  <a:tcPr marL="47625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 gridSpan="2">
                  <a:txBody>
                    <a:bodyPr/>
                    <a:lstStyle/>
                    <a:p>
                      <a:pPr marL="87313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微軟正黑體" pitchFamily="34" charset="-120"/>
                          <a:cs typeface="Verdana" pitchFamily="34" charset="0"/>
                        </a:rPr>
                        <a:t>通訊模組</a:t>
                      </a:r>
                      <a:endParaRPr kumimoji="0" lang="zh-TW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微軟正黑體" pitchFamily="34" charset="-120"/>
                        <a:cs typeface="Verdana" pitchFamily="34" charset="0"/>
                      </a:endParaRPr>
                    </a:p>
                  </a:txBody>
                  <a:tcPr marL="47625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7313" marR="0" lvl="0" indent="0" algn="l" defTabSz="9144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I-8112iW, I-8114W, I-8114iW, I-8142iW, I-8144iW</a:t>
                      </a:r>
                      <a:endParaRPr kumimoji="0" lang="zh-TW" altLang="zh-TW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新細明體" pitchFamily="18" charset="-120"/>
                      </a:endParaRPr>
                    </a:p>
                  </a:txBody>
                  <a:tcPr marL="47625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9500">
                <a:tc gridSpan="2">
                  <a:txBody>
                    <a:bodyPr/>
                    <a:lstStyle/>
                    <a:p>
                      <a:pPr marL="87313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微軟正黑體" pitchFamily="34" charset="-120"/>
                          <a:cs typeface="Verdana" pitchFamily="34" charset="0"/>
                        </a:rPr>
                        <a:t>溫度</a:t>
                      </a:r>
                      <a:r>
                        <a:rPr kumimoji="0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微軟正黑體" pitchFamily="34" charset="-120"/>
                          <a:cs typeface="Verdana" pitchFamily="34" charset="0"/>
                        </a:rPr>
                        <a:t>/</a:t>
                      </a:r>
                      <a:r>
                        <a:rPr kumimoji="0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微軟正黑體" pitchFamily="34" charset="-120"/>
                          <a:cs typeface="Verdana" pitchFamily="34" charset="0"/>
                        </a:rPr>
                        <a:t>濕度輸入</a:t>
                      </a:r>
                      <a:endParaRPr kumimoji="0" lang="zh-TW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微軟正黑體" pitchFamily="34" charset="-120"/>
                        <a:cs typeface="Verdana" pitchFamily="34" charset="0"/>
                      </a:endParaRPr>
                    </a:p>
                  </a:txBody>
                  <a:tcPr marL="47625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7313" marR="0" lvl="0" indent="0" algn="l" defTabSz="9144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DL-100T485, DL-100T485-W, DL-100T485P, </a:t>
                      </a:r>
                      <a:b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</a:b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DL-100T485P-W (DCON Protocol)</a:t>
                      </a:r>
                      <a:b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</a:b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DL-100TM485, DL-100TM485-W, DL-100TM485P, </a:t>
                      </a:r>
                      <a:b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</a:b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DL-100TM485P-W (Modbus RTU Protocol)</a:t>
                      </a:r>
                      <a:endParaRPr kumimoji="0" lang="zh-TW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新細明體" pitchFamily="18" charset="-120"/>
                      </a:endParaRPr>
                    </a:p>
                  </a:txBody>
                  <a:tcPr marL="47625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標題 2"/>
          <p:cNvSpPr txBox="1">
            <a:spLocks/>
          </p:cNvSpPr>
          <p:nvPr/>
        </p:nvSpPr>
        <p:spPr bwMode="auto">
          <a:xfrm>
            <a:off x="971550" y="198438"/>
            <a:ext cx="77755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altLang="zh-TW" sz="4000" b="1" dirty="0">
                <a:ea typeface="微軟正黑體" pitchFamily="34" charset="-120"/>
              </a:rPr>
              <a:t>Win-GRAF </a:t>
            </a:r>
            <a:r>
              <a:rPr lang="zh-TW" altLang="en-US" sz="4000" b="1" dirty="0">
                <a:ea typeface="微軟正黑體" pitchFamily="34" charset="-120"/>
              </a:rPr>
              <a:t>特色</a:t>
            </a:r>
            <a:endParaRPr lang="en-US" altLang="zh-TW" sz="4000" b="1" dirty="0">
              <a:ea typeface="微軟正黑體" pitchFamily="34" charset="-120"/>
            </a:endParaRPr>
          </a:p>
          <a:p>
            <a:pPr algn="ctr">
              <a:defRPr/>
            </a:pPr>
            <a:r>
              <a:rPr lang="zh-TW" altLang="en-US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微軟正黑體" pitchFamily="34" charset="-120"/>
              </a:rPr>
              <a:t>建立自訂的 </a:t>
            </a:r>
            <a:r>
              <a:rPr lang="en-US" altLang="zh-TW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微軟正黑體" pitchFamily="34" charset="-120"/>
              </a:rPr>
              <a:t>C Function &amp; Function Block</a:t>
            </a:r>
            <a:endParaRPr lang="en-US" altLang="zh-TW" sz="4000" b="1" dirty="0">
              <a:ea typeface="微軟正黑體" pitchFamily="34" charset="-120"/>
            </a:endParaRPr>
          </a:p>
        </p:txBody>
      </p:sp>
      <p:sp>
        <p:nvSpPr>
          <p:cNvPr id="24579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E0D980A-54AD-4849-BD70-85C99BF6CE7B}" type="slidenum">
              <a:rPr lang="zh-TW" altLang="en-US" smtClean="0">
                <a:ea typeface="新細明體" charset="-120"/>
              </a:rPr>
              <a:pPr/>
              <a:t>13</a:t>
            </a:fld>
            <a:endParaRPr lang="en-US" altLang="zh-TW" smtClean="0">
              <a:ea typeface="新細明體" charset="-120"/>
            </a:endParaRPr>
          </a:p>
        </p:txBody>
      </p:sp>
      <p:pic>
        <p:nvPicPr>
          <p:cNvPr id="24580" name="Picture 7" descr="J:\Icpdas-NewForm - new\root\product\solutions\softplc_based_on_pac\win-graf\common_file\images\applications\c_functions.pn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1050" y="2060575"/>
            <a:ext cx="5530850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11BA639-2213-4C9B-9EE8-10512DD7DF3A}" type="slidenum">
              <a:rPr lang="zh-TW" altLang="en-US" smtClean="0">
                <a:ea typeface="新細明體" charset="-120"/>
              </a:rPr>
              <a:pPr/>
              <a:t>14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25603" name="標題 2"/>
          <p:cNvSpPr txBox="1">
            <a:spLocks/>
          </p:cNvSpPr>
          <p:nvPr/>
        </p:nvSpPr>
        <p:spPr bwMode="auto">
          <a:xfrm>
            <a:off x="874713" y="198438"/>
            <a:ext cx="77755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altLang="zh-TW" sz="4000" b="1" dirty="0">
                <a:ea typeface="微軟正黑體" pitchFamily="34" charset="-120"/>
              </a:rPr>
              <a:t>Win-GRAF</a:t>
            </a:r>
            <a:r>
              <a:rPr lang="zh-TW" altLang="en-US" sz="4000" b="1" dirty="0">
                <a:ea typeface="微軟正黑體" pitchFamily="34" charset="-120"/>
              </a:rPr>
              <a:t> 特色</a:t>
            </a:r>
            <a:r>
              <a:rPr lang="en-US" altLang="zh-TW" sz="4000" b="1" dirty="0">
                <a:ea typeface="微軟正黑體" pitchFamily="34" charset="-120"/>
              </a:rPr>
              <a:t/>
            </a:r>
            <a:br>
              <a:rPr lang="en-US" altLang="zh-TW" sz="4000" b="1" dirty="0">
                <a:ea typeface="微軟正黑體" pitchFamily="34" charset="-120"/>
              </a:rPr>
            </a:br>
            <a:r>
              <a:rPr lang="zh-TW" altLang="en-US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微軟正黑體" pitchFamily="34" charset="-120"/>
              </a:rPr>
              <a:t>可與</a:t>
            </a:r>
            <a:r>
              <a:rPr lang="en-US" altLang="zh-TW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微軟正黑體" pitchFamily="34" charset="-120"/>
              </a:rPr>
              <a:t> VB.net , C#  </a:t>
            </a:r>
            <a:r>
              <a:rPr lang="zh-TW" altLang="en-US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微軟正黑體" pitchFamily="34" charset="-120"/>
              </a:rPr>
              <a:t>應用程式搭配使用</a:t>
            </a:r>
            <a:endParaRPr lang="en-US" altLang="zh-TW" sz="4000" b="1" dirty="0">
              <a:ea typeface="微軟正黑體" pitchFamily="34" charset="-120"/>
            </a:endParaRPr>
          </a:p>
        </p:txBody>
      </p:sp>
      <p:pic>
        <p:nvPicPr>
          <p:cNvPr id="25604" name="Picture 6" descr="J:\Icpdas-NewForm - new\root\product\solutions\softplc_based_on_pac\win-graf\common_file\images\applications\vs2008-wingraf.pn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8175" y="2276475"/>
            <a:ext cx="564197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標題 2"/>
          <p:cNvSpPr txBox="1">
            <a:spLocks/>
          </p:cNvSpPr>
          <p:nvPr/>
        </p:nvSpPr>
        <p:spPr bwMode="auto">
          <a:xfrm>
            <a:off x="874713" y="198438"/>
            <a:ext cx="77755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altLang="zh-TW" sz="4000" b="1" dirty="0">
                <a:ea typeface="微軟正黑體" pitchFamily="34" charset="-120"/>
              </a:rPr>
              <a:t>Win-GRAF</a:t>
            </a:r>
            <a:r>
              <a:rPr lang="zh-TW" altLang="en-US" sz="4000" b="1" dirty="0">
                <a:ea typeface="微軟正黑體" pitchFamily="34" charset="-120"/>
              </a:rPr>
              <a:t> 特色</a:t>
            </a:r>
            <a:endParaRPr lang="en-US" altLang="zh-TW" sz="4000" b="1" dirty="0">
              <a:ea typeface="微軟正黑體" pitchFamily="34" charset="-120"/>
            </a:endParaRPr>
          </a:p>
          <a:p>
            <a:pPr algn="ctr">
              <a:defRPr/>
            </a:pPr>
            <a:r>
              <a:rPr lang="zh-TW" altLang="en-US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微軟正黑體" pitchFamily="34" charset="-120"/>
              </a:rPr>
              <a:t>保護您的應用軟體</a:t>
            </a:r>
            <a:endParaRPr lang="en-US" altLang="zh-TW" sz="30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微軟正黑體" pitchFamily="34" charset="-120"/>
            </a:endParaRPr>
          </a:p>
        </p:txBody>
      </p:sp>
      <p:sp>
        <p:nvSpPr>
          <p:cNvPr id="26628" name="文字方塊 5"/>
          <p:cNvSpPr txBox="1">
            <a:spLocks noChangeArrowheads="1"/>
          </p:cNvSpPr>
          <p:nvPr/>
        </p:nvSpPr>
        <p:spPr bwMode="auto">
          <a:xfrm>
            <a:off x="323850" y="1484313"/>
            <a:ext cx="84963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0363" indent="-360363">
              <a:lnSpc>
                <a:spcPct val="120000"/>
              </a:lnSpc>
              <a:buFont typeface="Wingdings" pitchFamily="2" charset="2"/>
              <a:buChar char="n"/>
              <a:defRPr/>
            </a:pPr>
            <a:r>
              <a:rPr lang="en-US" altLang="zh-TW" b="1" dirty="0">
                <a:latin typeface="+mn-lt"/>
                <a:ea typeface="微軟正黑體" pitchFamily="34" charset="-120"/>
              </a:rPr>
              <a:t>Win-GRAF PAC </a:t>
            </a:r>
            <a:r>
              <a:rPr lang="zh-TW" altLang="en-US" b="1" dirty="0">
                <a:latin typeface="+mn-lt"/>
                <a:ea typeface="微軟正黑體" pitchFamily="34" charset="-120"/>
              </a:rPr>
              <a:t>配置有唯一的 </a:t>
            </a:r>
            <a:r>
              <a:rPr lang="en-US" altLang="zh-TW" b="1" dirty="0">
                <a:latin typeface="+mn-lt"/>
                <a:ea typeface="微軟正黑體" pitchFamily="34" charset="-120"/>
              </a:rPr>
              <a:t>64-bit </a:t>
            </a:r>
            <a:r>
              <a:rPr lang="zh-TW" altLang="en-US" b="1" dirty="0">
                <a:latin typeface="+mn-lt"/>
                <a:ea typeface="微軟正黑體" pitchFamily="34" charset="-120"/>
              </a:rPr>
              <a:t>序號，可用來產生一組授權碼，以防制非法複製您的應用軟體。</a:t>
            </a:r>
          </a:p>
        </p:txBody>
      </p:sp>
      <p:grpSp>
        <p:nvGrpSpPr>
          <p:cNvPr id="2" name="群組 14"/>
          <p:cNvGrpSpPr>
            <a:grpSpLocks/>
          </p:cNvGrpSpPr>
          <p:nvPr/>
        </p:nvGrpSpPr>
        <p:grpSpPr bwMode="auto">
          <a:xfrm>
            <a:off x="539750" y="3068638"/>
            <a:ext cx="7872413" cy="3313112"/>
            <a:chOff x="1144082" y="3429000"/>
            <a:chExt cx="6837644" cy="2877074"/>
          </a:xfrm>
        </p:grpSpPr>
        <p:pic>
          <p:nvPicPr>
            <p:cNvPr id="26630" name="圖片 13" descr="protect_software2.png"/>
            <p:cNvPicPr>
              <a:picLocks noChangeAspect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1403648" y="3429000"/>
              <a:ext cx="6400271" cy="28770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31" name="文字方塊 9"/>
            <p:cNvSpPr txBox="1">
              <a:spLocks noChangeArrowheads="1"/>
            </p:cNvSpPr>
            <p:nvPr/>
          </p:nvSpPr>
          <p:spPr bwMode="auto">
            <a:xfrm>
              <a:off x="1144082" y="4941168"/>
              <a:ext cx="1035050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TW" sz="1800" b="1"/>
                <a:t>WP-8xx8</a:t>
              </a:r>
              <a:endParaRPr lang="zh-TW" altLang="en-US" sz="1800" b="1"/>
            </a:p>
          </p:txBody>
        </p:sp>
        <p:sp>
          <p:nvSpPr>
            <p:cNvPr id="26632" name="文字方塊 39"/>
            <p:cNvSpPr txBox="1">
              <a:spLocks noChangeArrowheads="1"/>
            </p:cNvSpPr>
            <p:nvPr/>
          </p:nvSpPr>
          <p:spPr bwMode="auto">
            <a:xfrm>
              <a:off x="6948264" y="4941168"/>
              <a:ext cx="1033462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TW" sz="1800" b="1"/>
                <a:t>WP-8xx8</a:t>
              </a:r>
              <a:endParaRPr lang="zh-TW" altLang="en-US" sz="1800" b="1"/>
            </a:p>
          </p:txBody>
        </p:sp>
      </p:grpSp>
      <p:sp>
        <p:nvSpPr>
          <p:cNvPr id="26629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F43771C-9F74-4055-9308-055841AD2EDF}" type="slidenum">
              <a:rPr lang="zh-TW" altLang="en-US" smtClean="0">
                <a:ea typeface="新細明體" charset="-120"/>
              </a:rPr>
              <a:pPr/>
              <a:t>15</a:t>
            </a:fld>
            <a:endParaRPr lang="en-US" altLang="zh-TW" smtClean="0"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標題 2"/>
          <p:cNvSpPr txBox="1">
            <a:spLocks/>
          </p:cNvSpPr>
          <p:nvPr/>
        </p:nvSpPr>
        <p:spPr bwMode="auto">
          <a:xfrm>
            <a:off x="874713" y="198438"/>
            <a:ext cx="77755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altLang="zh-TW" sz="4000" b="1" dirty="0">
                <a:ea typeface="微軟正黑體" pitchFamily="34" charset="-120"/>
              </a:rPr>
              <a:t>Win-GRAF</a:t>
            </a:r>
            <a:r>
              <a:rPr lang="zh-TW" altLang="en-US" sz="4000" b="1" dirty="0">
                <a:ea typeface="微軟正黑體" pitchFamily="34" charset="-120"/>
              </a:rPr>
              <a:t> 特色</a:t>
            </a:r>
            <a:endParaRPr lang="en-US" altLang="zh-TW" sz="4000" b="1" dirty="0">
              <a:ea typeface="微軟正黑體" pitchFamily="34" charset="-120"/>
            </a:endParaRPr>
          </a:p>
          <a:p>
            <a:pPr algn="ctr">
              <a:defRPr/>
            </a:pPr>
            <a:r>
              <a:rPr lang="en-US" altLang="zh-TW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微軟正黑體" pitchFamily="34" charset="-120"/>
              </a:rPr>
              <a:t>Multi-Modbus Master</a:t>
            </a:r>
            <a:endParaRPr lang="en-US" altLang="zh-TW" sz="3000" b="1" dirty="0">
              <a:ea typeface="微軟正黑體" pitchFamily="34" charset="-120"/>
            </a:endParaRPr>
          </a:p>
        </p:txBody>
      </p:sp>
      <p:sp>
        <p:nvSpPr>
          <p:cNvPr id="27651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4C6CEA9-5C4C-49D8-B6FA-D3E78543D816}" type="slidenum">
              <a:rPr lang="zh-TW" altLang="en-US" smtClean="0">
                <a:ea typeface="新細明體" charset="-120"/>
              </a:rPr>
              <a:pPr/>
              <a:t>16</a:t>
            </a:fld>
            <a:endParaRPr lang="en-US" altLang="zh-TW" smtClean="0">
              <a:ea typeface="新細明體" charset="-120"/>
            </a:endParaRPr>
          </a:p>
        </p:txBody>
      </p:sp>
      <p:pic>
        <p:nvPicPr>
          <p:cNvPr id="27652" name="圖片 5" descr="Modbus-Master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19250" y="1417638"/>
            <a:ext cx="6408738" cy="491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標題 2"/>
          <p:cNvSpPr txBox="1">
            <a:spLocks/>
          </p:cNvSpPr>
          <p:nvPr/>
        </p:nvSpPr>
        <p:spPr bwMode="auto">
          <a:xfrm>
            <a:off x="874713" y="198438"/>
            <a:ext cx="77755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altLang="zh-TW" sz="4000" b="1" dirty="0">
                <a:ea typeface="微軟正黑體" pitchFamily="34" charset="-120"/>
              </a:rPr>
              <a:t>Win-GRAF</a:t>
            </a:r>
            <a:r>
              <a:rPr lang="zh-TW" altLang="en-US" sz="4000" b="1" dirty="0">
                <a:ea typeface="微軟正黑體" pitchFamily="34" charset="-120"/>
              </a:rPr>
              <a:t> 特色</a:t>
            </a:r>
            <a:endParaRPr lang="en-US" altLang="zh-TW" sz="4000" b="1" dirty="0">
              <a:ea typeface="微軟正黑體" pitchFamily="34" charset="-120"/>
            </a:endParaRPr>
          </a:p>
          <a:p>
            <a:pPr algn="ctr">
              <a:defRPr/>
            </a:pPr>
            <a:r>
              <a:rPr lang="en-US" altLang="zh-TW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微軟正黑體" pitchFamily="34" charset="-120"/>
              </a:rPr>
              <a:t>Multi-Modbus TCP/RTU Slave</a:t>
            </a:r>
            <a:endParaRPr lang="en-US" altLang="zh-TW" sz="4000" b="1" dirty="0">
              <a:ea typeface="微軟正黑體" pitchFamily="34" charset="-120"/>
            </a:endParaRPr>
          </a:p>
        </p:txBody>
      </p:sp>
      <p:sp>
        <p:nvSpPr>
          <p:cNvPr id="28675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69C4007-F04A-4B1B-8CB9-7AB19151006F}" type="slidenum">
              <a:rPr lang="zh-TW" altLang="en-US" smtClean="0">
                <a:ea typeface="新細明體" charset="-120"/>
              </a:rPr>
              <a:pPr/>
              <a:t>17</a:t>
            </a:fld>
            <a:endParaRPr lang="en-US" altLang="zh-TW" smtClean="0">
              <a:ea typeface="新細明體" charset="-120"/>
            </a:endParaRPr>
          </a:p>
        </p:txBody>
      </p:sp>
      <p:pic>
        <p:nvPicPr>
          <p:cNvPr id="28676" name="Picture 9" descr="I:\Icpdas-NewForm - new\root\product\solutions\softplc_based_on_pac\win-graf\common_file\images\applications\Modbus-Slave.pn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1050" y="1700213"/>
            <a:ext cx="5473700" cy="433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投影片編號版面配置區 2"/>
          <p:cNvSpPr txBox="1">
            <a:spLocks noGrp="1"/>
          </p:cNvSpPr>
          <p:nvPr/>
        </p:nvSpPr>
        <p:spPr bwMode="auto">
          <a:xfrm>
            <a:off x="0" y="6429375"/>
            <a:ext cx="107156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fld id="{2D476C0B-ACE6-4814-A0EB-ED8E44D05A5E}" type="slidenum">
              <a:rPr lang="zh-TW" altLang="en-US" sz="1400">
                <a:solidFill>
                  <a:schemeClr val="bg1"/>
                </a:solidFill>
              </a:rPr>
              <a:pPr/>
              <a:t>18</a:t>
            </a:fld>
            <a:endParaRPr lang="en-US" altLang="zh-TW" sz="1400">
              <a:solidFill>
                <a:schemeClr val="bg1"/>
              </a:solidFill>
            </a:endParaRPr>
          </a:p>
        </p:txBody>
      </p:sp>
      <p:sp>
        <p:nvSpPr>
          <p:cNvPr id="29699" name="標題 2"/>
          <p:cNvSpPr txBox="1">
            <a:spLocks/>
          </p:cNvSpPr>
          <p:nvPr/>
        </p:nvSpPr>
        <p:spPr bwMode="auto">
          <a:xfrm>
            <a:off x="874713" y="198438"/>
            <a:ext cx="77755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altLang="zh-TW" sz="4000" b="1" dirty="0">
                <a:ea typeface="微軟正黑體" pitchFamily="34" charset="-120"/>
              </a:rPr>
              <a:t>Win-GRAF</a:t>
            </a:r>
            <a:r>
              <a:rPr lang="zh-TW" altLang="en-US" sz="4000" b="1" dirty="0">
                <a:ea typeface="微軟正黑體" pitchFamily="34" charset="-120"/>
              </a:rPr>
              <a:t> 特色</a:t>
            </a:r>
            <a:endParaRPr lang="en-US" altLang="zh-TW" sz="4000" b="1" dirty="0">
              <a:ea typeface="微軟正黑體" pitchFamily="34" charset="-120"/>
            </a:endParaRPr>
          </a:p>
          <a:p>
            <a:pPr algn="ctr">
              <a:defRPr/>
            </a:pPr>
            <a:r>
              <a:rPr lang="en-US" altLang="zh-TW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微軟正黑體" pitchFamily="34" charset="-120"/>
              </a:rPr>
              <a:t>DCON </a:t>
            </a:r>
            <a:r>
              <a:rPr lang="zh-TW" altLang="en-US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微軟正黑體" pitchFamily="34" charset="-120"/>
              </a:rPr>
              <a:t>遠程</a:t>
            </a:r>
            <a:r>
              <a:rPr lang="en-US" altLang="zh-TW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微軟正黑體" pitchFamily="34" charset="-120"/>
              </a:rPr>
              <a:t> I/O</a:t>
            </a:r>
          </a:p>
        </p:txBody>
      </p:sp>
      <p:pic>
        <p:nvPicPr>
          <p:cNvPr id="29700" name="Picture 6" descr="J:\Icpdas-NewForm - new\root\product\solutions\softplc_based_on_pac\win-graf\common_file\images\applications\DCON-remote-IO.pn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6375" y="1844675"/>
            <a:ext cx="6840538" cy="351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投影片編號版面配置區 2"/>
          <p:cNvSpPr txBox="1">
            <a:spLocks noGrp="1"/>
          </p:cNvSpPr>
          <p:nvPr/>
        </p:nvSpPr>
        <p:spPr bwMode="auto">
          <a:xfrm>
            <a:off x="0" y="6429375"/>
            <a:ext cx="107156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fld id="{2D5F49F1-214B-4C9A-A068-AC7F646BB8DB}" type="slidenum">
              <a:rPr lang="zh-TW" altLang="en-US" sz="1400">
                <a:solidFill>
                  <a:schemeClr val="bg1"/>
                </a:solidFill>
              </a:rPr>
              <a:pPr/>
              <a:t>19</a:t>
            </a:fld>
            <a:endParaRPr lang="en-US" altLang="zh-TW" sz="1400">
              <a:solidFill>
                <a:schemeClr val="bg1"/>
              </a:solidFill>
            </a:endParaRPr>
          </a:p>
        </p:txBody>
      </p:sp>
      <p:sp>
        <p:nvSpPr>
          <p:cNvPr id="30723" name="標題 2"/>
          <p:cNvSpPr txBox="1">
            <a:spLocks/>
          </p:cNvSpPr>
          <p:nvPr/>
        </p:nvSpPr>
        <p:spPr bwMode="auto">
          <a:xfrm>
            <a:off x="874713" y="198438"/>
            <a:ext cx="77755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altLang="zh-TW" sz="4000" b="1" dirty="0">
                <a:ea typeface="微軟正黑體" pitchFamily="34" charset="-120"/>
              </a:rPr>
              <a:t>Win-GRAF</a:t>
            </a:r>
            <a:r>
              <a:rPr lang="zh-TW" altLang="en-US" sz="4000" b="1" dirty="0">
                <a:ea typeface="微軟正黑體" pitchFamily="34" charset="-120"/>
              </a:rPr>
              <a:t> 特色</a:t>
            </a:r>
            <a:endParaRPr lang="en-US" altLang="zh-TW" sz="4000" b="1" dirty="0">
              <a:ea typeface="微軟正黑體" pitchFamily="34" charset="-120"/>
            </a:endParaRPr>
          </a:p>
          <a:p>
            <a:pPr algn="ctr">
              <a:defRPr/>
            </a:pPr>
            <a:r>
              <a:rPr lang="en-US" altLang="zh-TW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微軟正黑體" pitchFamily="34" charset="-120"/>
              </a:rPr>
              <a:t>Local &amp;</a:t>
            </a:r>
            <a:r>
              <a:rPr lang="zh-TW" altLang="en-US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微軟正黑體" pitchFamily="34" charset="-120"/>
              </a:rPr>
              <a:t> </a:t>
            </a:r>
            <a:r>
              <a:rPr lang="en-US" altLang="zh-TW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微軟正黑體" pitchFamily="34" charset="-120"/>
              </a:rPr>
              <a:t>Web HMI</a:t>
            </a:r>
            <a:endParaRPr lang="zh-TW" altLang="en-US" sz="30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微軟正黑體" pitchFamily="34" charset="-120"/>
            </a:endParaRPr>
          </a:p>
        </p:txBody>
      </p:sp>
      <p:pic>
        <p:nvPicPr>
          <p:cNvPr id="30724" name="Picture 6" descr="H:\桌面\Win-GRAF_FAQ-018\faq-018-pic\Win-GRAF_app_p8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28713" y="2060575"/>
            <a:ext cx="6756400" cy="451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字方塊 5"/>
          <p:cNvSpPr txBox="1">
            <a:spLocks noChangeArrowheads="1"/>
          </p:cNvSpPr>
          <p:nvPr/>
        </p:nvSpPr>
        <p:spPr bwMode="auto">
          <a:xfrm>
            <a:off x="827088" y="1484313"/>
            <a:ext cx="7272337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0363" indent="-360363">
              <a:lnSpc>
                <a:spcPct val="110000"/>
              </a:lnSpc>
              <a:buFont typeface="Wingdings" pitchFamily="2" charset="2"/>
              <a:buChar char="n"/>
              <a:defRPr/>
            </a:pPr>
            <a:r>
              <a:rPr lang="zh-TW" altLang="en-US" b="1" dirty="0">
                <a:latin typeface="+mn-lt"/>
                <a:ea typeface="微軟正黑體" pitchFamily="34" charset="-120"/>
              </a:rPr>
              <a:t>可透過智慧型手機</a:t>
            </a:r>
            <a:r>
              <a:rPr lang="en-US" altLang="zh-TW" b="1" dirty="0">
                <a:latin typeface="+mn-lt"/>
                <a:ea typeface="微軟正黑體" pitchFamily="34" charset="-120"/>
              </a:rPr>
              <a:t>/</a:t>
            </a:r>
            <a:r>
              <a:rPr lang="zh-TW" altLang="en-US" b="1" dirty="0">
                <a:latin typeface="+mn-lt"/>
                <a:ea typeface="微軟正黑體" pitchFamily="34" charset="-120"/>
              </a:rPr>
              <a:t>平板</a:t>
            </a:r>
            <a:r>
              <a:rPr lang="en-US" altLang="zh-TW" b="1" dirty="0">
                <a:latin typeface="+mn-lt"/>
                <a:ea typeface="微軟正黑體" pitchFamily="34" charset="-120"/>
              </a:rPr>
              <a:t>/NB</a:t>
            </a:r>
            <a:r>
              <a:rPr lang="zh-TW" altLang="en-US" b="1" dirty="0">
                <a:latin typeface="+mn-lt"/>
                <a:ea typeface="微軟正黑體" pitchFamily="34" charset="-120"/>
              </a:rPr>
              <a:t>，遠端控制設備。</a:t>
            </a:r>
            <a:endParaRPr lang="zh-TW" altLang="en-US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微軟正黑體" pitchFamily="34" charset="-120"/>
              </a:rPr>
              <a:t>什麼是 </a:t>
            </a:r>
            <a:r>
              <a:rPr lang="en-US" altLang="zh-TW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微軟正黑體" pitchFamily="34" charset="-120"/>
              </a:rPr>
              <a:t>Win-GRAF?</a:t>
            </a:r>
            <a:endParaRPr lang="zh-TW" altLang="en-US" sz="4000" dirty="0" smtClean="0">
              <a:ea typeface="微軟正黑體" pitchFamily="34" charset="-120"/>
            </a:endParaRPr>
          </a:p>
        </p:txBody>
      </p:sp>
      <p:sp>
        <p:nvSpPr>
          <p:cNvPr id="13315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1746044-A666-46FF-8457-4E5B49A23E1F}" type="slidenum">
              <a:rPr lang="zh-TW" altLang="en-US" smtClean="0">
                <a:ea typeface="新細明體" charset="-120"/>
              </a:rPr>
              <a:pPr/>
              <a:t>2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13316" name="文字方塊 11"/>
          <p:cNvSpPr txBox="1">
            <a:spLocks noChangeArrowheads="1"/>
          </p:cNvSpPr>
          <p:nvPr/>
        </p:nvSpPr>
        <p:spPr bwMode="auto">
          <a:xfrm>
            <a:off x="401638" y="1789113"/>
            <a:ext cx="8640762" cy="419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ts val="1500"/>
              </a:spcBef>
              <a:buFont typeface="Wingdings" pitchFamily="2" charset="2"/>
              <a:buChar char="l"/>
              <a:defRPr/>
            </a:pP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符合國際工控標準 </a:t>
            </a:r>
            <a:r>
              <a:rPr lang="en-US" altLang="zh-TW" sz="2800" b="1" dirty="0">
                <a:latin typeface="微軟正黑體" pitchFamily="34" charset="-120"/>
                <a:ea typeface="微軟正黑體" pitchFamily="34" charset="-120"/>
              </a:rPr>
              <a:t>IEC 61131-3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800" b="1" dirty="0">
                <a:latin typeface="微軟正黑體" pitchFamily="34" charset="-120"/>
                <a:ea typeface="微軟正黑體" pitchFamily="34" charset="-120"/>
              </a:rPr>
              <a:t>PLC 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編程工具</a:t>
            </a:r>
            <a:endParaRPr lang="en-US" altLang="zh-TW" sz="2800" b="1" dirty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20000"/>
              </a:lnSpc>
              <a:spcBef>
                <a:spcPts val="1500"/>
              </a:spcBef>
              <a:buFont typeface="Wingdings" pitchFamily="2" charset="2"/>
              <a:buChar char="l"/>
              <a:defRPr/>
            </a:pPr>
            <a:r>
              <a:rPr lang="en-US" altLang="zh-TW" sz="2800" b="1" dirty="0">
                <a:ea typeface="微軟正黑體" pitchFamily="34" charset="-120"/>
              </a:rPr>
              <a:t> </a:t>
            </a:r>
            <a:r>
              <a:rPr lang="zh-TW" altLang="en-US" sz="2800" b="1" dirty="0">
                <a:ea typeface="微軟正黑體" pitchFamily="34" charset="-120"/>
              </a:rPr>
              <a:t>編程語言</a:t>
            </a:r>
            <a:r>
              <a:rPr lang="en-US" altLang="zh-TW" sz="2800" b="1" dirty="0">
                <a:ea typeface="微軟正黑體" pitchFamily="34" charset="-120"/>
              </a:rPr>
              <a:t>:</a:t>
            </a:r>
            <a:r>
              <a:rPr lang="en-US" altLang="zh-TW" sz="2800" dirty="0">
                <a:ea typeface="微軟正黑體" pitchFamily="34" charset="-120"/>
              </a:rPr>
              <a:t>	</a:t>
            </a:r>
          </a:p>
          <a:p>
            <a:pPr marL="723900">
              <a:spcBef>
                <a:spcPts val="1500"/>
              </a:spcBef>
              <a:buFont typeface="Wingdings" pitchFamily="2" charset="2"/>
              <a:buNone/>
              <a:tabLst>
                <a:tab pos="3048000" algn="l"/>
              </a:tabLst>
              <a:defRPr/>
            </a:pPr>
            <a:r>
              <a:rPr lang="zh-TW" altLang="en-US" dirty="0">
                <a:ea typeface="微軟正黑體" pitchFamily="34" charset="-120"/>
              </a:rPr>
              <a:t>階梯圖</a:t>
            </a:r>
            <a:r>
              <a:rPr lang="en-US" altLang="zh-TW" dirty="0">
                <a:ea typeface="微軟正黑體" pitchFamily="34" charset="-120"/>
              </a:rPr>
              <a:t>	(LD)</a:t>
            </a:r>
            <a:br>
              <a:rPr lang="en-US" altLang="zh-TW" dirty="0">
                <a:ea typeface="微軟正黑體" pitchFamily="34" charset="-120"/>
              </a:rPr>
            </a:br>
            <a:r>
              <a:rPr lang="zh-TW" altLang="en-US" dirty="0">
                <a:ea typeface="微軟正黑體" pitchFamily="34" charset="-120"/>
              </a:rPr>
              <a:t>功能方塊圖</a:t>
            </a:r>
            <a:r>
              <a:rPr lang="en-US" altLang="zh-TW" dirty="0">
                <a:ea typeface="微軟正黑體" pitchFamily="34" charset="-120"/>
              </a:rPr>
              <a:t>     	(FBD)</a:t>
            </a:r>
            <a:br>
              <a:rPr lang="en-US" altLang="zh-TW" dirty="0">
                <a:ea typeface="微軟正黑體" pitchFamily="34" charset="-120"/>
              </a:rPr>
            </a:br>
            <a:r>
              <a:rPr lang="zh-TW" altLang="en-US" dirty="0">
                <a:ea typeface="微軟正黑體" pitchFamily="34" charset="-120"/>
              </a:rPr>
              <a:t>結構化文字 </a:t>
            </a:r>
            <a:r>
              <a:rPr lang="en-US" altLang="zh-TW" dirty="0">
                <a:ea typeface="微軟正黑體" pitchFamily="34" charset="-120"/>
              </a:rPr>
              <a:t>	(ST)</a:t>
            </a:r>
            <a:br>
              <a:rPr lang="en-US" altLang="zh-TW" dirty="0">
                <a:ea typeface="微軟正黑體" pitchFamily="34" charset="-120"/>
              </a:rPr>
            </a:br>
            <a:r>
              <a:rPr lang="zh-TW" altLang="en-US" dirty="0">
                <a:ea typeface="微軟正黑體" pitchFamily="34" charset="-120"/>
              </a:rPr>
              <a:t>順序式功能圖</a:t>
            </a:r>
            <a:r>
              <a:rPr lang="en-US" altLang="zh-TW" dirty="0">
                <a:ea typeface="微軟正黑體" pitchFamily="34" charset="-120"/>
              </a:rPr>
              <a:t>	(SFC)</a:t>
            </a:r>
            <a:br>
              <a:rPr lang="en-US" altLang="zh-TW" dirty="0">
                <a:ea typeface="微軟正黑體" pitchFamily="34" charset="-120"/>
              </a:rPr>
            </a:br>
            <a:r>
              <a:rPr lang="zh-TW" altLang="en-US" dirty="0">
                <a:ea typeface="微軟正黑體" pitchFamily="34" charset="-120"/>
              </a:rPr>
              <a:t>指令集</a:t>
            </a:r>
            <a:r>
              <a:rPr lang="en-US" altLang="zh-TW" dirty="0">
                <a:ea typeface="微軟正黑體" pitchFamily="34" charset="-120"/>
              </a:rPr>
              <a:t>	 (IL) </a:t>
            </a:r>
          </a:p>
          <a:p>
            <a:pPr>
              <a:lnSpc>
                <a:spcPct val="150000"/>
              </a:lnSpc>
              <a:spcBef>
                <a:spcPts val="1500"/>
              </a:spcBef>
              <a:buFont typeface="Wingdings" pitchFamily="2" charset="2"/>
              <a:buChar char="l"/>
              <a:defRPr/>
            </a:pPr>
            <a:r>
              <a:rPr lang="en-US" altLang="zh-TW" dirty="0">
                <a:ea typeface="微軟正黑體" pitchFamily="34" charset="-120"/>
              </a:rPr>
              <a:t> </a:t>
            </a:r>
            <a:r>
              <a:rPr lang="zh-TW" altLang="en-US" sz="2800" b="1" dirty="0">
                <a:ea typeface="微軟正黑體" pitchFamily="34" charset="-120"/>
              </a:rPr>
              <a:t>提供好用的偵錯工具</a:t>
            </a:r>
            <a:endParaRPr lang="zh-TW" altLang="en-US" sz="2800" dirty="0">
              <a:ea typeface="微軟正黑體" pitchFamily="34" charset="-12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>
                <a:solidFill>
                  <a:schemeClr val="tx1"/>
                </a:solidFill>
                <a:ea typeface="微軟正黑體" pitchFamily="34" charset="-120"/>
                <a:cs typeface="+mn-cs"/>
              </a:rPr>
              <a:t>Win-GRAF &amp; </a:t>
            </a:r>
            <a:r>
              <a:rPr lang="en-US" altLang="zh-TW" dirty="0" err="1" smtClean="0">
                <a:solidFill>
                  <a:schemeClr val="tx1"/>
                </a:solidFill>
                <a:ea typeface="微軟正黑體" pitchFamily="34" charset="-120"/>
                <a:cs typeface="+mn-cs"/>
              </a:rPr>
              <a:t>eLogger</a:t>
            </a:r>
            <a:endParaRPr lang="zh-TW" altLang="en-US" dirty="0" smtClean="0">
              <a:solidFill>
                <a:schemeClr val="tx1"/>
              </a:solidFill>
              <a:ea typeface="微軟正黑體" pitchFamily="34" charset="-120"/>
              <a:cs typeface="+mn-cs"/>
            </a:endParaRPr>
          </a:p>
        </p:txBody>
      </p:sp>
      <p:sp>
        <p:nvSpPr>
          <p:cNvPr id="3174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n"/>
            </a:pPr>
            <a:r>
              <a:rPr lang="en-US" altLang="zh-TW" sz="2400" smtClean="0">
                <a:hlinkClick r:id="rId2"/>
              </a:rPr>
              <a:t>http://www.icpdas.com/root/support/faq/win-graf_tc.php</a:t>
            </a:r>
            <a:r>
              <a:rPr lang="zh-TW" altLang="en-US" sz="2400" smtClean="0"/>
              <a:t> </a:t>
            </a:r>
            <a:endParaRPr lang="zh-TW" altLang="en-US" smtClean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ICP DAS   www.icpdas.com   service@icpdas.com</a:t>
            </a:r>
            <a:endParaRPr lang="en-US" altLang="zh-TW">
              <a:solidFill>
                <a:schemeClr val="tx1"/>
              </a:solidFill>
            </a:endParaRPr>
          </a:p>
        </p:txBody>
      </p:sp>
      <p:sp>
        <p:nvSpPr>
          <p:cNvPr id="31749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1A77BCF-3BD7-4A60-ADEA-EB0E8328EA2B}" type="slidenum">
              <a:rPr lang="zh-TW" altLang="en-US" smtClean="0">
                <a:ea typeface="新細明體" charset="-120"/>
              </a:rPr>
              <a:pPr/>
              <a:t>20</a:t>
            </a:fld>
            <a:endParaRPr lang="zh-TW" altLang="en-US" smtClean="0">
              <a:ea typeface="新細明體" charset="-120"/>
            </a:endParaRPr>
          </a:p>
        </p:txBody>
      </p:sp>
      <p:pic>
        <p:nvPicPr>
          <p:cNvPr id="31750" name="圖片 8" descr="07-21-1.png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6013" y="2205038"/>
            <a:ext cx="6611937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圓角矩形 7"/>
          <p:cNvSpPr/>
          <p:nvPr/>
        </p:nvSpPr>
        <p:spPr>
          <a:xfrm>
            <a:off x="1220788" y="5373688"/>
            <a:ext cx="5184775" cy="358775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>
                <a:solidFill>
                  <a:schemeClr val="tx1"/>
                </a:solidFill>
                <a:ea typeface="微軟正黑體" pitchFamily="34" charset="-120"/>
                <a:cs typeface="+mn-cs"/>
              </a:rPr>
              <a:t>Win-GRAF &amp; </a:t>
            </a:r>
            <a:r>
              <a:rPr lang="en-US" altLang="zh-TW" dirty="0" err="1" smtClean="0">
                <a:solidFill>
                  <a:schemeClr val="tx1"/>
                </a:solidFill>
                <a:ea typeface="微軟正黑體" pitchFamily="34" charset="-120"/>
                <a:cs typeface="+mn-cs"/>
              </a:rPr>
              <a:t>eLogger</a:t>
            </a:r>
            <a:endParaRPr lang="zh-TW" altLang="en-US" dirty="0" smtClean="0">
              <a:solidFill>
                <a:schemeClr val="tx1"/>
              </a:solidFill>
              <a:ea typeface="微軟正黑體" pitchFamily="34" charset="-120"/>
              <a:cs typeface="+mn-cs"/>
            </a:endParaRPr>
          </a:p>
        </p:txBody>
      </p:sp>
      <p:sp>
        <p:nvSpPr>
          <p:cNvPr id="32771" name="內容版面配置區 2"/>
          <p:cNvSpPr>
            <a:spLocks noGrp="1"/>
          </p:cNvSpPr>
          <p:nvPr>
            <p:ph idx="1"/>
          </p:nvPr>
        </p:nvSpPr>
        <p:spPr>
          <a:xfrm>
            <a:off x="457200" y="1484313"/>
            <a:ext cx="8229600" cy="4641850"/>
          </a:xfrm>
        </p:spPr>
        <p:txBody>
          <a:bodyPr/>
          <a:lstStyle/>
          <a:p>
            <a:pPr>
              <a:buFont typeface="Wingdings" pitchFamily="2" charset="2"/>
              <a:buChar char="n"/>
            </a:pPr>
            <a:r>
              <a:rPr lang="en-US" altLang="zh-TW" sz="2000" smtClean="0">
                <a:hlinkClick r:id="rId2"/>
              </a:rPr>
              <a:t>http://www.icpdas.com/root/news/products/2017/2017062807_tc.php</a:t>
            </a:r>
            <a:r>
              <a:rPr lang="zh-TW" altLang="en-US" sz="2000" smtClean="0"/>
              <a:t> 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ICP DAS   www.icpdas.com   service@icpdas.com</a:t>
            </a:r>
            <a:endParaRPr lang="en-US" altLang="zh-TW">
              <a:solidFill>
                <a:schemeClr val="tx1"/>
              </a:solidFill>
            </a:endParaRPr>
          </a:p>
        </p:txBody>
      </p:sp>
      <p:sp>
        <p:nvSpPr>
          <p:cNvPr id="32773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1CEA320-0CE6-4F4D-AA1A-A38A6BCC689C}" type="slidenum">
              <a:rPr lang="zh-TW" altLang="en-US" smtClean="0">
                <a:ea typeface="新細明體" charset="-120"/>
              </a:rPr>
              <a:pPr/>
              <a:t>21</a:t>
            </a:fld>
            <a:endParaRPr lang="zh-TW" altLang="en-US" smtClean="0">
              <a:ea typeface="新細明體" charset="-120"/>
            </a:endParaRPr>
          </a:p>
        </p:txBody>
      </p:sp>
      <p:pic>
        <p:nvPicPr>
          <p:cNvPr id="32774" name="Picture 2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33463" y="1989138"/>
            <a:ext cx="7210425" cy="436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2279C4F-DEB6-4F5B-959B-6ECE0E67DF51}" type="slidenum">
              <a:rPr lang="zh-TW" altLang="en-US" smtClean="0">
                <a:ea typeface="新細明體" charset="-120"/>
              </a:rPr>
              <a:pPr/>
              <a:t>22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31747" name="標題 2"/>
          <p:cNvSpPr txBox="1">
            <a:spLocks/>
          </p:cNvSpPr>
          <p:nvPr/>
        </p:nvSpPr>
        <p:spPr bwMode="auto">
          <a:xfrm>
            <a:off x="900113" y="198438"/>
            <a:ext cx="77279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altLang="zh-TW" sz="4000" b="1" dirty="0">
                <a:ea typeface="微軟正黑體" pitchFamily="34" charset="-120"/>
              </a:rPr>
              <a:t>Win-GRAF</a:t>
            </a:r>
            <a:r>
              <a:rPr lang="zh-TW" altLang="en-US" sz="4000" b="1" dirty="0">
                <a:ea typeface="微軟正黑體" pitchFamily="34" charset="-120"/>
              </a:rPr>
              <a:t> </a:t>
            </a:r>
            <a:r>
              <a:rPr lang="zh-TW" altLang="en-US" sz="4000" b="1" dirty="0" smtClean="0">
                <a:ea typeface="微軟正黑體" pitchFamily="34" charset="-120"/>
              </a:rPr>
              <a:t>特色</a:t>
            </a:r>
            <a:endParaRPr lang="en-US" altLang="zh-TW" sz="4000" b="1" dirty="0">
              <a:ea typeface="微軟正黑體" pitchFamily="34" charset="-120"/>
            </a:endParaRPr>
          </a:p>
          <a:p>
            <a:pPr algn="ctr">
              <a:defRPr/>
            </a:pPr>
            <a:r>
              <a:rPr lang="zh-TW" altLang="en-US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微軟正黑體" pitchFamily="34" charset="-120"/>
              </a:rPr>
              <a:t>控制器備援 </a:t>
            </a:r>
            <a:r>
              <a:rPr lang="en-US" altLang="zh-TW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微軟正黑體" pitchFamily="34" charset="-120"/>
              </a:rPr>
              <a:t>#1</a:t>
            </a:r>
            <a:endParaRPr lang="en-US" altLang="zh-TW" sz="4000" b="1" dirty="0">
              <a:ea typeface="微軟正黑體" pitchFamily="34" charset="-120"/>
            </a:endParaRPr>
          </a:p>
        </p:txBody>
      </p:sp>
      <p:sp>
        <p:nvSpPr>
          <p:cNvPr id="31750" name="文字方塊 5"/>
          <p:cNvSpPr txBox="1">
            <a:spLocks noChangeArrowheads="1"/>
          </p:cNvSpPr>
          <p:nvPr/>
        </p:nvSpPr>
        <p:spPr bwMode="auto">
          <a:xfrm>
            <a:off x="323850" y="1484313"/>
            <a:ext cx="8496300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0363" indent="-360363">
              <a:lnSpc>
                <a:spcPct val="110000"/>
              </a:lnSpc>
              <a:buFont typeface="Wingdings" pitchFamily="2" charset="2"/>
              <a:buChar char="n"/>
              <a:defRPr/>
            </a:pPr>
            <a:r>
              <a:rPr lang="en-US" altLang="zh-TW" b="1" dirty="0">
                <a:latin typeface="+mn-lt"/>
                <a:ea typeface="微軟正黑體" pitchFamily="34" charset="-120"/>
              </a:rPr>
              <a:t>LAN1: Public Port</a:t>
            </a:r>
            <a:r>
              <a:rPr lang="zh-TW" altLang="en-US" b="1" dirty="0">
                <a:latin typeface="+mn-lt"/>
                <a:ea typeface="微軟正黑體" pitchFamily="34" charset="-120"/>
              </a:rPr>
              <a:t>，連接到 </a:t>
            </a:r>
            <a:r>
              <a:rPr lang="en-US" altLang="zh-TW" b="1" dirty="0">
                <a:latin typeface="+mn-lt"/>
                <a:ea typeface="微軟正黑體" pitchFamily="34" charset="-120"/>
              </a:rPr>
              <a:t>SCADA</a:t>
            </a:r>
            <a:r>
              <a:rPr lang="zh-TW" altLang="en-US" b="1" dirty="0">
                <a:latin typeface="+mn-lt"/>
                <a:ea typeface="微軟正黑體" pitchFamily="34" charset="-120"/>
              </a:rPr>
              <a:t>。</a:t>
            </a:r>
            <a:endParaRPr lang="en-US" altLang="zh-TW" b="1" dirty="0">
              <a:latin typeface="+mn-lt"/>
              <a:ea typeface="微軟正黑體" pitchFamily="34" charset="-120"/>
            </a:endParaRPr>
          </a:p>
          <a:p>
            <a:pPr marL="360363" indent="-360363">
              <a:lnSpc>
                <a:spcPct val="110000"/>
              </a:lnSpc>
              <a:buFont typeface="Wingdings" pitchFamily="2" charset="2"/>
              <a:buChar char="n"/>
              <a:defRPr/>
            </a:pPr>
            <a:r>
              <a:rPr lang="en-US" altLang="zh-TW" b="1" dirty="0">
                <a:latin typeface="+mn-lt"/>
                <a:ea typeface="微軟正黑體" pitchFamily="34" charset="-120"/>
              </a:rPr>
              <a:t>LAN2: Replication </a:t>
            </a:r>
            <a:r>
              <a:rPr lang="en-US" altLang="zh-TW" b="1" dirty="0">
                <a:ea typeface="微軟正黑體" pitchFamily="34" charset="-120"/>
              </a:rPr>
              <a:t>P</a:t>
            </a:r>
            <a:r>
              <a:rPr lang="en-US" altLang="zh-TW" b="1" dirty="0">
                <a:latin typeface="+mn-lt"/>
                <a:ea typeface="微軟正黑體" pitchFamily="34" charset="-120"/>
              </a:rPr>
              <a:t>ort</a:t>
            </a:r>
            <a:r>
              <a:rPr lang="zh-TW" altLang="en-US" b="1" dirty="0">
                <a:latin typeface="+mn-lt"/>
                <a:ea typeface="微軟正黑體" pitchFamily="34" charset="-120"/>
              </a:rPr>
              <a:t> ，</a:t>
            </a:r>
            <a:r>
              <a:rPr lang="en-US" altLang="zh-TW" b="1" dirty="0">
                <a:latin typeface="+mn-lt"/>
                <a:ea typeface="微軟正黑體" pitchFamily="34" charset="-120"/>
              </a:rPr>
              <a:t>2</a:t>
            </a:r>
            <a:r>
              <a:rPr lang="zh-TW" altLang="en-US" b="1" dirty="0">
                <a:latin typeface="+mn-lt"/>
                <a:ea typeface="微軟正黑體" pitchFamily="34" charset="-120"/>
              </a:rPr>
              <a:t> 台 </a:t>
            </a:r>
            <a:r>
              <a:rPr lang="en-US" altLang="zh-TW" b="1" dirty="0">
                <a:latin typeface="+mn-lt"/>
                <a:ea typeface="微軟正黑體" pitchFamily="34" charset="-120"/>
              </a:rPr>
              <a:t>PAC</a:t>
            </a:r>
            <a:r>
              <a:rPr lang="zh-TW" altLang="en-US" b="1" dirty="0">
                <a:latin typeface="+mn-lt"/>
                <a:ea typeface="微軟正黑體" pitchFamily="34" charset="-120"/>
              </a:rPr>
              <a:t> 間同步資料。</a:t>
            </a:r>
            <a:endParaRPr lang="en-US" altLang="zh-TW" b="1" dirty="0">
              <a:latin typeface="+mn-lt"/>
              <a:ea typeface="微軟正黑體" pitchFamily="34" charset="-120"/>
            </a:endParaRPr>
          </a:p>
          <a:p>
            <a:pPr marL="360363" indent="-360363">
              <a:lnSpc>
                <a:spcPct val="110000"/>
              </a:lnSpc>
              <a:buFont typeface="Wingdings" pitchFamily="2" charset="2"/>
              <a:buChar char="n"/>
              <a:defRPr/>
            </a:pPr>
            <a:r>
              <a:rPr lang="en-US" altLang="zh-TW" b="1" dirty="0">
                <a:latin typeface="+mn-lt"/>
                <a:ea typeface="微軟正黑體" pitchFamily="34" charset="-120"/>
              </a:rPr>
              <a:t>RS-232: Alive </a:t>
            </a:r>
            <a:r>
              <a:rPr lang="en-US" altLang="zh-TW" b="1" dirty="0">
                <a:ea typeface="微軟正黑體" pitchFamily="34" charset="-120"/>
              </a:rPr>
              <a:t>P</a:t>
            </a:r>
            <a:r>
              <a:rPr lang="en-US" altLang="zh-TW" b="1" dirty="0">
                <a:latin typeface="+mn-lt"/>
                <a:ea typeface="微軟正黑體" pitchFamily="34" charset="-120"/>
              </a:rPr>
              <a:t>ort</a:t>
            </a:r>
            <a:r>
              <a:rPr lang="zh-TW" altLang="en-US" b="1" dirty="0">
                <a:latin typeface="+mn-lt"/>
                <a:ea typeface="微軟正黑體" pitchFamily="34" charset="-120"/>
              </a:rPr>
              <a:t>，偵測 </a:t>
            </a:r>
            <a:r>
              <a:rPr lang="en-US" altLang="zh-TW" b="1" dirty="0">
                <a:latin typeface="+mn-lt"/>
                <a:ea typeface="微軟正黑體" pitchFamily="34" charset="-120"/>
              </a:rPr>
              <a:t>PAC </a:t>
            </a:r>
            <a:r>
              <a:rPr lang="zh-TW" altLang="en-US" b="1" dirty="0">
                <a:latin typeface="+mn-lt"/>
                <a:ea typeface="微軟正黑體" pitchFamily="34" charset="-120"/>
              </a:rPr>
              <a:t>是否正常運作。</a:t>
            </a:r>
            <a:endParaRPr lang="en-US" altLang="zh-TW" b="1" dirty="0">
              <a:latin typeface="+mn-lt"/>
              <a:ea typeface="微軟正黑體" pitchFamily="34" charset="-120"/>
            </a:endParaRPr>
          </a:p>
          <a:p>
            <a:pPr marL="360363" indent="-360363">
              <a:lnSpc>
                <a:spcPct val="110000"/>
              </a:lnSpc>
              <a:buFont typeface="Wingdings" pitchFamily="2" charset="2"/>
              <a:buChar char="n"/>
              <a:defRPr/>
            </a:pPr>
            <a:r>
              <a:rPr lang="zh-TW" altLang="en-US" b="1" dirty="0">
                <a:latin typeface="+mn-lt"/>
                <a:ea typeface="微軟正黑體" pitchFamily="34" charset="-120"/>
              </a:rPr>
              <a:t>只要有一條 </a:t>
            </a:r>
            <a:r>
              <a:rPr lang="en-US" altLang="zh-TW" b="1" dirty="0">
                <a:latin typeface="+mn-lt"/>
                <a:ea typeface="微軟正黑體" pitchFamily="34" charset="-120"/>
              </a:rPr>
              <a:t>Cable </a:t>
            </a:r>
            <a:r>
              <a:rPr lang="zh-TW" altLang="en-US" b="1" dirty="0">
                <a:latin typeface="+mn-lt"/>
                <a:ea typeface="微軟正黑體" pitchFamily="34" charset="-120"/>
              </a:rPr>
              <a:t>通訊正常，此備援系統即可運作。</a:t>
            </a:r>
            <a:endParaRPr lang="en-US" altLang="zh-TW" b="1" dirty="0">
              <a:latin typeface="+mn-lt"/>
              <a:ea typeface="微軟正黑體" pitchFamily="34" charset="-120"/>
            </a:endParaRPr>
          </a:p>
          <a:p>
            <a:pPr marL="360363" indent="-360363">
              <a:lnSpc>
                <a:spcPct val="130000"/>
              </a:lnSpc>
              <a:buFont typeface="Wingdings" pitchFamily="2" charset="2"/>
              <a:buChar char="n"/>
              <a:defRPr/>
            </a:pPr>
            <a:endParaRPr lang="zh-TW" altLang="en-US" b="1" dirty="0">
              <a:latin typeface="+mn-lt"/>
            </a:endParaRPr>
          </a:p>
        </p:txBody>
      </p:sp>
      <p:pic>
        <p:nvPicPr>
          <p:cNvPr id="6" name="圖片 5" descr="1-xp-8338-ce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3429000"/>
            <a:ext cx="7320691" cy="30782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ICP DAS   www.icpdas.com   service@icpdas.com</a:t>
            </a:r>
            <a:endParaRPr lang="en-US" altLang="zh-TW">
              <a:solidFill>
                <a:schemeClr val="tx1"/>
              </a:solidFill>
            </a:endParaRPr>
          </a:p>
        </p:txBody>
      </p:sp>
      <p:sp>
        <p:nvSpPr>
          <p:cNvPr id="34819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81C4899-2E57-42B2-B371-256D2001A791}" type="slidenum">
              <a:rPr lang="zh-TW" altLang="en-US" smtClean="0">
                <a:ea typeface="新細明體" charset="-120"/>
              </a:rPr>
              <a:pPr/>
              <a:t>23</a:t>
            </a:fld>
            <a:endParaRPr lang="zh-TW" altLang="en-US" smtClean="0">
              <a:ea typeface="新細明體" charset="-120"/>
            </a:endParaRPr>
          </a:p>
        </p:txBody>
      </p:sp>
      <p:sp>
        <p:nvSpPr>
          <p:cNvPr id="32773" name="標題 2"/>
          <p:cNvSpPr txBox="1">
            <a:spLocks/>
          </p:cNvSpPr>
          <p:nvPr/>
        </p:nvSpPr>
        <p:spPr bwMode="auto">
          <a:xfrm>
            <a:off x="900113" y="198438"/>
            <a:ext cx="77279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altLang="zh-TW" sz="4000" b="1" dirty="0">
                <a:ea typeface="微軟正黑體" pitchFamily="34" charset="-120"/>
              </a:rPr>
              <a:t>Win-GRAF</a:t>
            </a:r>
            <a:r>
              <a:rPr lang="zh-TW" altLang="en-US" sz="4000" b="1" dirty="0">
                <a:ea typeface="微軟正黑體" pitchFamily="34" charset="-120"/>
              </a:rPr>
              <a:t> </a:t>
            </a:r>
            <a:r>
              <a:rPr lang="zh-TW" altLang="en-US" sz="4000" b="1" dirty="0" smtClean="0">
                <a:ea typeface="微軟正黑體" pitchFamily="34" charset="-120"/>
              </a:rPr>
              <a:t>特色</a:t>
            </a:r>
            <a:endParaRPr lang="en-US" altLang="zh-TW" sz="4000" b="1" dirty="0">
              <a:ea typeface="微軟正黑體" pitchFamily="34" charset="-120"/>
            </a:endParaRPr>
          </a:p>
          <a:p>
            <a:pPr algn="ctr">
              <a:defRPr/>
            </a:pPr>
            <a:r>
              <a:rPr lang="zh-TW" altLang="en-US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微軟正黑體" pitchFamily="34" charset="-120"/>
              </a:rPr>
              <a:t>控制器備援 </a:t>
            </a:r>
            <a:r>
              <a:rPr lang="en-US" altLang="zh-TW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微軟正黑體" pitchFamily="34" charset="-120"/>
              </a:rPr>
              <a:t>#2</a:t>
            </a:r>
            <a:endParaRPr lang="en-US" altLang="zh-TW" sz="3000" b="1" dirty="0">
              <a:ea typeface="微軟正黑體" pitchFamily="34" charset="-120"/>
            </a:endParaRPr>
          </a:p>
        </p:txBody>
      </p:sp>
      <p:sp>
        <p:nvSpPr>
          <p:cNvPr id="32775" name="文字方塊 5"/>
          <p:cNvSpPr txBox="1">
            <a:spLocks noChangeArrowheads="1"/>
          </p:cNvSpPr>
          <p:nvPr/>
        </p:nvSpPr>
        <p:spPr bwMode="auto">
          <a:xfrm>
            <a:off x="323850" y="1484313"/>
            <a:ext cx="8496300" cy="1865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0363" indent="-360363">
              <a:lnSpc>
                <a:spcPct val="120000"/>
              </a:lnSpc>
              <a:buFont typeface="Wingdings" pitchFamily="2" charset="2"/>
              <a:buChar char="n"/>
              <a:defRPr/>
            </a:pPr>
            <a:r>
              <a:rPr lang="zh-TW" altLang="en-US" b="1" dirty="0">
                <a:latin typeface="+mn-lt"/>
                <a:ea typeface="微軟正黑體" pitchFamily="34" charset="-120"/>
              </a:rPr>
              <a:t>圖控軟體 </a:t>
            </a:r>
            <a:r>
              <a:rPr lang="en-US" altLang="zh-TW" b="1" dirty="0">
                <a:latin typeface="+mn-lt"/>
                <a:ea typeface="微軟正黑體" pitchFamily="34" charset="-120"/>
              </a:rPr>
              <a:t>(SCADA)</a:t>
            </a:r>
            <a:r>
              <a:rPr lang="zh-TW" altLang="en-US" b="1" dirty="0">
                <a:latin typeface="+mn-lt"/>
                <a:ea typeface="微軟正黑體" pitchFamily="34" charset="-120"/>
              </a:rPr>
              <a:t> 僅需連到 </a:t>
            </a:r>
            <a:r>
              <a:rPr lang="en-US" altLang="zh-TW" b="1" dirty="0">
                <a:latin typeface="+mn-lt"/>
                <a:ea typeface="微軟正黑體" pitchFamily="34" charset="-120"/>
              </a:rPr>
              <a:t> </a:t>
            </a:r>
            <a:r>
              <a:rPr lang="en-US" altLang="zh-TW" b="1" dirty="0" err="1">
                <a:latin typeface="+mn-lt"/>
                <a:ea typeface="微軟正黑體" pitchFamily="34" charset="-120"/>
              </a:rPr>
              <a:t>Active_IP</a:t>
            </a:r>
            <a:r>
              <a:rPr lang="zh-TW" altLang="en-US" b="1" dirty="0">
                <a:latin typeface="+mn-lt"/>
                <a:ea typeface="微軟正黑體" pitchFamily="34" charset="-120"/>
              </a:rPr>
              <a:t>。</a:t>
            </a:r>
            <a:endParaRPr lang="en-US" altLang="zh-TW" b="1" dirty="0">
              <a:latin typeface="+mn-lt"/>
              <a:ea typeface="微軟正黑體" pitchFamily="34" charset="-120"/>
            </a:endParaRPr>
          </a:p>
          <a:p>
            <a:pPr marL="360363" indent="-360363">
              <a:lnSpc>
                <a:spcPct val="120000"/>
              </a:lnSpc>
              <a:buFont typeface="Wingdings" pitchFamily="2" charset="2"/>
              <a:buChar char="n"/>
              <a:defRPr/>
            </a:pPr>
            <a:r>
              <a:rPr lang="en-US" altLang="zh-TW" b="1" dirty="0">
                <a:latin typeface="+mn-lt"/>
                <a:ea typeface="微軟正黑體" pitchFamily="34" charset="-120"/>
              </a:rPr>
              <a:t>2</a:t>
            </a:r>
            <a:r>
              <a:rPr lang="zh-TW" altLang="en-US" b="1" dirty="0">
                <a:latin typeface="+mn-lt"/>
                <a:ea typeface="微軟正黑體" pitchFamily="34" charset="-120"/>
              </a:rPr>
              <a:t> 台 </a:t>
            </a:r>
            <a:r>
              <a:rPr lang="en-US" altLang="zh-TW" b="1" dirty="0">
                <a:latin typeface="+mn-lt"/>
                <a:ea typeface="微軟正黑體" pitchFamily="34" charset="-120"/>
              </a:rPr>
              <a:t>PAC </a:t>
            </a:r>
            <a:r>
              <a:rPr lang="zh-TW" altLang="en-US" b="1" dirty="0">
                <a:latin typeface="+mn-lt"/>
                <a:ea typeface="微軟正黑體" pitchFamily="34" charset="-120"/>
              </a:rPr>
              <a:t>會自動切換為 </a:t>
            </a:r>
            <a:r>
              <a:rPr lang="en-US" altLang="zh-TW" b="1" dirty="0" err="1">
                <a:latin typeface="+mn-lt"/>
                <a:ea typeface="微軟正黑體" pitchFamily="34" charset="-120"/>
              </a:rPr>
              <a:t>Active_IP</a:t>
            </a:r>
            <a:r>
              <a:rPr lang="en-US" altLang="zh-TW" b="1" dirty="0">
                <a:latin typeface="+mn-lt"/>
                <a:ea typeface="微軟正黑體" pitchFamily="34" charset="-120"/>
              </a:rPr>
              <a:t> </a:t>
            </a:r>
            <a:r>
              <a:rPr lang="zh-TW" altLang="en-US" b="1" dirty="0">
                <a:latin typeface="+mn-lt"/>
                <a:ea typeface="微軟正黑體" pitchFamily="34" charset="-120"/>
              </a:rPr>
              <a:t>與</a:t>
            </a:r>
            <a:r>
              <a:rPr lang="en-US" altLang="zh-TW" b="1" dirty="0">
                <a:latin typeface="+mn-lt"/>
                <a:ea typeface="微軟正黑體" pitchFamily="34" charset="-120"/>
              </a:rPr>
              <a:t> </a:t>
            </a:r>
            <a:r>
              <a:rPr lang="en-US" altLang="zh-TW" b="1" dirty="0" err="1">
                <a:latin typeface="+mn-lt"/>
                <a:ea typeface="微軟正黑體" pitchFamily="34" charset="-120"/>
              </a:rPr>
              <a:t>Passive_IP</a:t>
            </a:r>
            <a:r>
              <a:rPr lang="zh-TW" altLang="en-US" b="1" dirty="0" smtClean="0">
                <a:latin typeface="+mn-lt"/>
                <a:ea typeface="微軟正黑體" pitchFamily="34" charset="-120"/>
              </a:rPr>
              <a:t>。</a:t>
            </a:r>
            <a:endParaRPr lang="en-US" altLang="zh-TW" b="1" dirty="0" smtClean="0">
              <a:latin typeface="+mn-lt"/>
              <a:ea typeface="微軟正黑體" pitchFamily="34" charset="-120"/>
            </a:endParaRPr>
          </a:p>
          <a:p>
            <a:pPr marL="360363" indent="-360363">
              <a:lnSpc>
                <a:spcPct val="120000"/>
              </a:lnSpc>
              <a:buFont typeface="Wingdings" pitchFamily="2" charset="2"/>
              <a:buChar char="n"/>
              <a:defRPr/>
            </a:pPr>
            <a:r>
              <a:rPr lang="zh-TW" altLang="en-US" b="1" dirty="0" smtClean="0">
                <a:latin typeface="+mn-lt"/>
                <a:ea typeface="微軟正黑體" pitchFamily="34" charset="-120"/>
              </a:rPr>
              <a:t>若 </a:t>
            </a:r>
            <a:r>
              <a:rPr lang="en-US" altLang="zh-TW" b="1" dirty="0" smtClean="0">
                <a:ea typeface="微軟正黑體" pitchFamily="34" charset="-120"/>
              </a:rPr>
              <a:t>Active PAC</a:t>
            </a:r>
            <a:r>
              <a:rPr lang="zh-TW" altLang="en-US" b="1" dirty="0" smtClean="0">
                <a:latin typeface="+mn-lt"/>
                <a:ea typeface="微軟正黑體" pitchFamily="34" charset="-120"/>
              </a:rPr>
              <a:t> 異常，切換到</a:t>
            </a:r>
            <a:r>
              <a:rPr lang="zh-TW" altLang="en-US" b="1" dirty="0" smtClean="0">
                <a:ea typeface="微軟正黑體" pitchFamily="34" charset="-120"/>
              </a:rPr>
              <a:t>正常的</a:t>
            </a:r>
            <a:r>
              <a:rPr lang="zh-TW" altLang="en-US" b="1" dirty="0" smtClean="0">
                <a:latin typeface="+mn-lt"/>
                <a:ea typeface="微軟正黑體" pitchFamily="34" charset="-120"/>
              </a:rPr>
              <a:t> </a:t>
            </a:r>
            <a:r>
              <a:rPr lang="en-US" altLang="zh-TW" b="1" dirty="0" smtClean="0">
                <a:latin typeface="+mn-lt"/>
                <a:ea typeface="微軟正黑體" pitchFamily="34" charset="-120"/>
              </a:rPr>
              <a:t>PAC </a:t>
            </a:r>
            <a:r>
              <a:rPr lang="zh-TW" altLang="en-US" b="1" dirty="0" smtClean="0">
                <a:latin typeface="+mn-lt"/>
                <a:ea typeface="微軟正黑體" pitchFamily="34" charset="-120"/>
              </a:rPr>
              <a:t>，大約需 </a:t>
            </a:r>
            <a:r>
              <a:rPr lang="en-US" altLang="zh-TW" b="1" dirty="0" smtClean="0">
                <a:latin typeface="+mn-lt"/>
                <a:ea typeface="微軟正黑體" pitchFamily="34" charset="-120"/>
              </a:rPr>
              <a:t>3</a:t>
            </a:r>
            <a:r>
              <a:rPr lang="zh-TW" altLang="en-US" b="1" dirty="0" smtClean="0">
                <a:latin typeface="+mn-lt"/>
                <a:ea typeface="微軟正黑體" pitchFamily="34" charset="-120"/>
              </a:rPr>
              <a:t> 秒鐘。</a:t>
            </a:r>
            <a:endParaRPr lang="en-US" altLang="zh-TW" b="1" dirty="0">
              <a:latin typeface="+mn-lt"/>
              <a:ea typeface="微軟正黑體" pitchFamily="34" charset="-120"/>
            </a:endParaRPr>
          </a:p>
          <a:p>
            <a:pPr marL="360363" indent="-360363">
              <a:lnSpc>
                <a:spcPct val="120000"/>
              </a:lnSpc>
              <a:buFont typeface="Wingdings" pitchFamily="2" charset="2"/>
              <a:buChar char="n"/>
              <a:defRPr/>
            </a:pPr>
            <a:r>
              <a:rPr lang="zh-TW" altLang="en-US" b="1" dirty="0">
                <a:latin typeface="+mn-lt"/>
                <a:ea typeface="微軟正黑體" pitchFamily="34" charset="-120"/>
              </a:rPr>
              <a:t>專案將自動回存到新的那台 </a:t>
            </a:r>
            <a:r>
              <a:rPr lang="en-US" altLang="zh-TW" b="1" dirty="0">
                <a:latin typeface="+mn-lt"/>
                <a:ea typeface="微軟正黑體" pitchFamily="34" charset="-120"/>
              </a:rPr>
              <a:t>PAC</a:t>
            </a:r>
            <a:r>
              <a:rPr lang="zh-TW" altLang="en-US" b="1" dirty="0">
                <a:latin typeface="+mn-lt"/>
                <a:ea typeface="微軟正黑體" pitchFamily="34" charset="-120"/>
              </a:rPr>
              <a:t>。</a:t>
            </a:r>
            <a:endParaRPr lang="zh-TW" altLang="en-US" b="1" dirty="0"/>
          </a:p>
        </p:txBody>
      </p:sp>
      <p:pic>
        <p:nvPicPr>
          <p:cNvPr id="1026" name="Picture 2" descr="C:\Users\user\Desktop\Redundancy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660" y="3501008"/>
            <a:ext cx="8399463" cy="3260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FFAA036-89A2-4834-8AC1-D036047C9C39}" type="slidenum">
              <a:rPr lang="zh-TW" altLang="en-US" smtClean="0">
                <a:ea typeface="新細明體" charset="-120"/>
              </a:rPr>
              <a:pPr/>
              <a:t>24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33795" name="標題 2"/>
          <p:cNvSpPr txBox="1">
            <a:spLocks/>
          </p:cNvSpPr>
          <p:nvPr/>
        </p:nvSpPr>
        <p:spPr bwMode="auto">
          <a:xfrm>
            <a:off x="900113" y="198438"/>
            <a:ext cx="77279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altLang="zh-TW" sz="4000" b="1" dirty="0">
                <a:ea typeface="微軟正黑體" pitchFamily="34" charset="-120"/>
              </a:rPr>
              <a:t>Win-GRAF</a:t>
            </a:r>
            <a:r>
              <a:rPr lang="zh-TW" altLang="en-US" sz="4000" b="1" dirty="0">
                <a:ea typeface="微軟正黑體" pitchFamily="34" charset="-120"/>
              </a:rPr>
              <a:t> 特色</a:t>
            </a:r>
            <a:endParaRPr lang="en-US" altLang="zh-TW" sz="4000" b="1" dirty="0">
              <a:ea typeface="微軟正黑體" pitchFamily="34" charset="-120"/>
            </a:endParaRPr>
          </a:p>
          <a:p>
            <a:pPr algn="ctr">
              <a:defRPr/>
            </a:pPr>
            <a:r>
              <a:rPr lang="zh-TW" altLang="en-US" sz="3000" b="1" dirty="0">
                <a:solidFill>
                  <a:srgbClr val="C0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ea typeface="微軟正黑體" pitchFamily="34" charset="-120"/>
              </a:rPr>
              <a:t>資料繫結 </a:t>
            </a:r>
            <a:r>
              <a:rPr lang="en-US" altLang="zh-TW" sz="3000" b="1" dirty="0">
                <a:solidFill>
                  <a:srgbClr val="C0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ea typeface="微軟正黑體" pitchFamily="34" charset="-120"/>
              </a:rPr>
              <a:t>(Data Binding)</a:t>
            </a:r>
            <a:endParaRPr lang="en-US" altLang="zh-TW" sz="3000" b="1" dirty="0">
              <a:ea typeface="微軟正黑體" pitchFamily="34" charset="-120"/>
            </a:endParaRPr>
          </a:p>
        </p:txBody>
      </p:sp>
      <p:pic>
        <p:nvPicPr>
          <p:cNvPr id="35844" name="Picture 8" descr="I:\Icpdas-NewForm - new\root\product\solutions\softplc_based_on_pac\win-graf\common_file\images\applications\Data-binding.pn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05025" y="2251075"/>
            <a:ext cx="4987925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8" name="文字方塊 5"/>
          <p:cNvSpPr txBox="1">
            <a:spLocks noChangeArrowheads="1"/>
          </p:cNvSpPr>
          <p:nvPr/>
        </p:nvSpPr>
        <p:spPr bwMode="auto">
          <a:xfrm>
            <a:off x="1022350" y="1585913"/>
            <a:ext cx="71278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0363" indent="-360363">
              <a:buFont typeface="Wingdings" pitchFamily="2" charset="2"/>
              <a:buChar char="n"/>
              <a:defRPr/>
            </a:pPr>
            <a:r>
              <a:rPr lang="zh-TW" altLang="en-US" b="1" dirty="0">
                <a:latin typeface="+mn-lt"/>
                <a:ea typeface="微軟正黑體" pitchFamily="34" charset="-120"/>
              </a:rPr>
              <a:t>最多可從其他 </a:t>
            </a:r>
            <a:r>
              <a:rPr lang="en-US" altLang="zh-TW" b="1" dirty="0">
                <a:latin typeface="+mn-lt"/>
                <a:ea typeface="微軟正黑體" pitchFamily="34" charset="-120"/>
              </a:rPr>
              <a:t>16 </a:t>
            </a:r>
            <a:r>
              <a:rPr lang="zh-TW" altLang="en-US" b="1" dirty="0">
                <a:latin typeface="+mn-lt"/>
                <a:ea typeface="微軟正黑體" pitchFamily="34" charset="-120"/>
              </a:rPr>
              <a:t> 台 </a:t>
            </a:r>
            <a:r>
              <a:rPr lang="en-US" altLang="zh-TW" b="1" dirty="0">
                <a:latin typeface="+mn-lt"/>
                <a:ea typeface="微軟正黑體" pitchFamily="34" charset="-120"/>
              </a:rPr>
              <a:t>PAC</a:t>
            </a:r>
            <a:r>
              <a:rPr lang="zh-TW" altLang="en-US" b="1" dirty="0">
                <a:latin typeface="+mn-lt"/>
                <a:ea typeface="微軟正黑體" pitchFamily="34" charset="-120"/>
              </a:rPr>
              <a:t> 取得資料</a:t>
            </a:r>
            <a:endParaRPr lang="en-US" altLang="zh-TW" b="1" dirty="0">
              <a:latin typeface="+mn-lt"/>
              <a:ea typeface="微軟正黑體" pitchFamily="34" charset="-120"/>
            </a:endParaRPr>
          </a:p>
          <a:p>
            <a:pPr marL="360363" indent="-360363">
              <a:buFont typeface="Wingdings" pitchFamily="2" charset="2"/>
              <a:buChar char="n"/>
              <a:defRPr/>
            </a:pPr>
            <a:endParaRPr lang="en-US" altLang="zh-TW" b="1" dirty="0"/>
          </a:p>
          <a:p>
            <a:pPr marL="360363" indent="-360363">
              <a:buFont typeface="Wingdings" pitchFamily="2" charset="2"/>
              <a:buChar char="n"/>
              <a:defRPr/>
            </a:pPr>
            <a:endParaRPr lang="zh-TW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投影片編號版面配置區 2"/>
          <p:cNvSpPr txBox="1">
            <a:spLocks noGrp="1"/>
          </p:cNvSpPr>
          <p:nvPr/>
        </p:nvSpPr>
        <p:spPr bwMode="auto">
          <a:xfrm>
            <a:off x="0" y="6429375"/>
            <a:ext cx="107156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fld id="{88FE9F16-5FC9-4CB8-8193-0EE1D217C1E6}" type="slidenum">
              <a:rPr lang="zh-TW" altLang="en-US" sz="1400">
                <a:solidFill>
                  <a:schemeClr val="bg1"/>
                </a:solidFill>
              </a:rPr>
              <a:pPr/>
              <a:t>25</a:t>
            </a:fld>
            <a:endParaRPr lang="en-US" altLang="zh-TW" sz="1400">
              <a:solidFill>
                <a:schemeClr val="bg1"/>
              </a:solidFill>
            </a:endParaRPr>
          </a:p>
        </p:txBody>
      </p:sp>
      <p:sp>
        <p:nvSpPr>
          <p:cNvPr id="34819" name="標題 2"/>
          <p:cNvSpPr txBox="1">
            <a:spLocks/>
          </p:cNvSpPr>
          <p:nvPr/>
        </p:nvSpPr>
        <p:spPr bwMode="auto">
          <a:xfrm>
            <a:off x="900113" y="198438"/>
            <a:ext cx="77279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altLang="zh-TW" sz="4000" b="1" dirty="0">
                <a:ea typeface="微軟正黑體" pitchFamily="34" charset="-120"/>
              </a:rPr>
              <a:t>Win-GRAF</a:t>
            </a:r>
            <a:r>
              <a:rPr lang="zh-TW" altLang="en-US" sz="4000" b="1" dirty="0">
                <a:ea typeface="微軟正黑體" pitchFamily="34" charset="-120"/>
              </a:rPr>
              <a:t> </a:t>
            </a:r>
            <a:r>
              <a:rPr lang="zh-TW" altLang="en-US" sz="4000" b="1" dirty="0" smtClean="0">
                <a:ea typeface="微軟正黑體" pitchFamily="34" charset="-120"/>
              </a:rPr>
              <a:t>特色</a:t>
            </a:r>
            <a:endParaRPr lang="en-US" altLang="zh-TW" sz="4000" b="1" dirty="0">
              <a:ea typeface="微軟正黑體" pitchFamily="34" charset="-120"/>
            </a:endParaRPr>
          </a:p>
          <a:p>
            <a:pPr algn="ctr">
              <a:defRPr/>
            </a:pPr>
            <a:r>
              <a:rPr lang="zh-TW" altLang="en-US" sz="3000" b="1" dirty="0">
                <a:solidFill>
                  <a:srgbClr val="C0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ea typeface="微軟正黑體" pitchFamily="34" charset="-120"/>
              </a:rPr>
              <a:t>排程控制</a:t>
            </a:r>
            <a:endParaRPr lang="en-US" altLang="zh-TW" sz="3000" b="1" dirty="0">
              <a:solidFill>
                <a:srgbClr val="C00000"/>
              </a:solidFill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  <a:ea typeface="微軟正黑體" pitchFamily="34" charset="-120"/>
            </a:endParaRPr>
          </a:p>
        </p:txBody>
      </p:sp>
      <p:sp>
        <p:nvSpPr>
          <p:cNvPr id="31752" name="文字方塊 59"/>
          <p:cNvSpPr txBox="1">
            <a:spLocks noChangeArrowheads="1"/>
          </p:cNvSpPr>
          <p:nvPr/>
        </p:nvSpPr>
        <p:spPr bwMode="auto">
          <a:xfrm>
            <a:off x="179388" y="2084388"/>
            <a:ext cx="4392612" cy="295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3538" indent="-363538">
              <a:buFont typeface="Wingdings" pitchFamily="2" charset="2"/>
              <a:buChar char="n"/>
              <a:defRPr/>
            </a:pPr>
            <a:r>
              <a:rPr lang="zh-TW" altLang="en-US" b="1" dirty="0">
                <a:ea typeface="微軟正黑體" pitchFamily="34" charset="-120"/>
              </a:rPr>
              <a:t>支援免費的軟體工具</a:t>
            </a:r>
            <a:r>
              <a:rPr lang="en-US" altLang="zh-TW" b="1" dirty="0">
                <a:ea typeface="微軟正黑體" pitchFamily="34" charset="-120"/>
              </a:rPr>
              <a:t/>
            </a:r>
            <a:br>
              <a:rPr lang="en-US" altLang="zh-TW" b="1" dirty="0">
                <a:ea typeface="微軟正黑體" pitchFamily="34" charset="-120"/>
              </a:rPr>
            </a:br>
            <a:r>
              <a:rPr lang="en-US" altLang="zh-TW" b="1" dirty="0">
                <a:ea typeface="微軟正黑體" pitchFamily="34" charset="-120"/>
              </a:rPr>
              <a:t>“Schedule-Control Utility”</a:t>
            </a:r>
          </a:p>
          <a:p>
            <a:pPr marL="363538" indent="-363538">
              <a:buFont typeface="Wingdings" pitchFamily="2" charset="2"/>
              <a:buChar char="n"/>
              <a:defRPr/>
            </a:pPr>
            <a:endParaRPr lang="en-US" altLang="zh-TW" b="1" dirty="0">
              <a:latin typeface="+mn-lt"/>
              <a:ea typeface="微軟正黑體" pitchFamily="34" charset="-120"/>
            </a:endParaRPr>
          </a:p>
          <a:p>
            <a:pPr marL="363538" indent="-363538">
              <a:buFont typeface="Wingdings" pitchFamily="2" charset="2"/>
              <a:buChar char="n"/>
              <a:defRPr/>
            </a:pPr>
            <a:r>
              <a:rPr lang="zh-TW" altLang="en-US" b="1" dirty="0">
                <a:latin typeface="+mn-lt"/>
                <a:ea typeface="微軟正黑體" pitchFamily="34" charset="-120"/>
              </a:rPr>
              <a:t>一台</a:t>
            </a:r>
            <a:r>
              <a:rPr lang="en-US" altLang="zh-TW" b="1" dirty="0">
                <a:latin typeface="+mn-lt"/>
                <a:ea typeface="微軟正黑體" pitchFamily="34" charset="-120"/>
              </a:rPr>
              <a:t> PAC </a:t>
            </a:r>
            <a:r>
              <a:rPr lang="zh-TW" altLang="en-US" b="1" dirty="0">
                <a:latin typeface="+mn-lt"/>
                <a:ea typeface="微軟正黑體" pitchFamily="34" charset="-120"/>
              </a:rPr>
              <a:t>可實行不同排程，最多可控制 </a:t>
            </a:r>
            <a:r>
              <a:rPr lang="en-US" altLang="zh-TW" b="1" dirty="0">
                <a:latin typeface="+mn-lt"/>
                <a:ea typeface="微軟正黑體" pitchFamily="34" charset="-120"/>
              </a:rPr>
              <a:t>10 </a:t>
            </a:r>
            <a:r>
              <a:rPr lang="zh-TW" altLang="en-US" b="1" dirty="0">
                <a:latin typeface="+mn-lt"/>
                <a:ea typeface="微軟正黑體" pitchFamily="34" charset="-120"/>
              </a:rPr>
              <a:t>個設備。</a:t>
            </a:r>
            <a:endParaRPr lang="en-US" altLang="zh-TW" b="1" dirty="0">
              <a:latin typeface="+mn-lt"/>
              <a:ea typeface="微軟正黑體" pitchFamily="34" charset="-120"/>
            </a:endParaRPr>
          </a:p>
          <a:p>
            <a:pPr>
              <a:defRPr/>
            </a:pPr>
            <a:endParaRPr lang="en-US" altLang="zh-TW" sz="1800" b="1" dirty="0">
              <a:latin typeface="+mn-lt"/>
              <a:ea typeface="微軟正黑體" pitchFamily="34" charset="-120"/>
            </a:endParaRPr>
          </a:p>
          <a:p>
            <a:pPr marL="363538" indent="-363538">
              <a:buFont typeface="Wingdings" pitchFamily="2" charset="2"/>
              <a:buChar char="n"/>
              <a:defRPr/>
            </a:pPr>
            <a:r>
              <a:rPr lang="zh-TW" altLang="en-US" b="1" dirty="0">
                <a:latin typeface="+mn-lt"/>
                <a:ea typeface="微軟正黑體" pitchFamily="34" charset="-120"/>
              </a:rPr>
              <a:t>可套用 平日</a:t>
            </a:r>
            <a:r>
              <a:rPr lang="en-US" altLang="zh-TW" b="1" dirty="0">
                <a:latin typeface="+mn-lt"/>
                <a:ea typeface="微軟正黑體" pitchFamily="34" charset="-120"/>
              </a:rPr>
              <a:t>/</a:t>
            </a:r>
            <a:r>
              <a:rPr lang="zh-TW" altLang="en-US" b="1" dirty="0">
                <a:latin typeface="+mn-lt"/>
                <a:ea typeface="微軟正黑體" pitchFamily="34" charset="-120"/>
              </a:rPr>
              <a:t>假日</a:t>
            </a:r>
            <a:r>
              <a:rPr lang="en-US" altLang="zh-TW" b="1" dirty="0">
                <a:latin typeface="+mn-lt"/>
                <a:ea typeface="微軟正黑體" pitchFamily="34" charset="-120"/>
              </a:rPr>
              <a:t>/</a:t>
            </a:r>
            <a:r>
              <a:rPr lang="zh-TW" altLang="en-US" b="1" dirty="0">
                <a:latin typeface="+mn-lt"/>
                <a:ea typeface="微軟正黑體" pitchFamily="34" charset="-120"/>
              </a:rPr>
              <a:t>特別日</a:t>
            </a:r>
            <a:r>
              <a:rPr lang="en-US" altLang="zh-TW" b="1" dirty="0">
                <a:latin typeface="+mn-lt"/>
                <a:ea typeface="微軟正黑體" pitchFamily="34" charset="-120"/>
              </a:rPr>
              <a:t>/</a:t>
            </a:r>
            <a:br>
              <a:rPr lang="en-US" altLang="zh-TW" b="1" dirty="0">
                <a:latin typeface="+mn-lt"/>
                <a:ea typeface="微軟正黑體" pitchFamily="34" charset="-120"/>
              </a:rPr>
            </a:br>
            <a:r>
              <a:rPr lang="zh-TW" altLang="en-US" b="1" dirty="0">
                <a:latin typeface="+mn-lt"/>
                <a:ea typeface="微軟正黑體" pitchFamily="34" charset="-120"/>
              </a:rPr>
              <a:t>季節</a:t>
            </a:r>
            <a:r>
              <a:rPr lang="en-US" altLang="zh-TW" b="1" dirty="0">
                <a:latin typeface="+mn-lt"/>
                <a:ea typeface="微軟正黑體" pitchFamily="34" charset="-120"/>
              </a:rPr>
              <a:t>/</a:t>
            </a:r>
            <a:r>
              <a:rPr lang="zh-TW" altLang="en-US" b="1" dirty="0">
                <a:latin typeface="+mn-lt"/>
                <a:ea typeface="微軟正黑體" pitchFamily="34" charset="-120"/>
              </a:rPr>
              <a:t>年份 等排程。</a:t>
            </a:r>
            <a:endParaRPr lang="en-US" altLang="zh-TW" b="1" dirty="0">
              <a:latin typeface="+mn-lt"/>
              <a:ea typeface="微軟正黑體" pitchFamily="34" charset="-120"/>
            </a:endParaRPr>
          </a:p>
        </p:txBody>
      </p:sp>
      <p:pic>
        <p:nvPicPr>
          <p:cNvPr id="36869" name="圖片 6" descr="schedule-control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140200" y="1633538"/>
            <a:ext cx="4789488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AA4A461-B471-4F82-B5EA-9C939168302B}" type="slidenum">
              <a:rPr lang="zh-TW" altLang="en-US" smtClean="0">
                <a:ea typeface="新細明體" charset="-120"/>
              </a:rPr>
              <a:pPr/>
              <a:t>26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35843" name="標題 2"/>
          <p:cNvSpPr txBox="1">
            <a:spLocks/>
          </p:cNvSpPr>
          <p:nvPr/>
        </p:nvSpPr>
        <p:spPr bwMode="auto">
          <a:xfrm>
            <a:off x="900113" y="198438"/>
            <a:ext cx="77279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altLang="zh-TW" sz="4000" b="1" dirty="0">
                <a:ea typeface="微軟正黑體" pitchFamily="34" charset="-120"/>
              </a:rPr>
              <a:t>Win-GRAF</a:t>
            </a:r>
            <a:r>
              <a:rPr lang="zh-TW" altLang="en-US" sz="4000" b="1" dirty="0">
                <a:ea typeface="微軟正黑體" pitchFamily="34" charset="-120"/>
              </a:rPr>
              <a:t> </a:t>
            </a:r>
            <a:r>
              <a:rPr lang="zh-TW" altLang="en-US" sz="4000" b="1" dirty="0" smtClean="0">
                <a:ea typeface="微軟正黑體" pitchFamily="34" charset="-120"/>
              </a:rPr>
              <a:t>特色</a:t>
            </a:r>
            <a:r>
              <a:rPr lang="en-US" altLang="zh-TW" sz="4000" b="1" dirty="0">
                <a:ea typeface="微軟正黑體" pitchFamily="34" charset="-120"/>
              </a:rPr>
              <a:t/>
            </a:r>
            <a:br>
              <a:rPr lang="en-US" altLang="zh-TW" sz="4000" b="1" dirty="0">
                <a:ea typeface="微軟正黑體" pitchFamily="34" charset="-120"/>
              </a:rPr>
            </a:br>
            <a:r>
              <a:rPr lang="en-US" altLang="zh-TW" sz="3000" b="1" dirty="0">
                <a:solidFill>
                  <a:srgbClr val="C0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ea typeface="微軟正黑體" pitchFamily="34" charset="-120"/>
              </a:rPr>
              <a:t>On-line Change</a:t>
            </a:r>
            <a:endParaRPr lang="en-US" altLang="zh-TW" sz="4000" b="1" dirty="0">
              <a:ea typeface="微軟正黑體" pitchFamily="34" charset="-120"/>
            </a:endParaRPr>
          </a:p>
        </p:txBody>
      </p:sp>
      <p:sp>
        <p:nvSpPr>
          <p:cNvPr id="32780" name="文字方塊 59"/>
          <p:cNvSpPr txBox="1">
            <a:spLocks noChangeArrowheads="1"/>
          </p:cNvSpPr>
          <p:nvPr/>
        </p:nvSpPr>
        <p:spPr bwMode="auto">
          <a:xfrm>
            <a:off x="539750" y="1484313"/>
            <a:ext cx="7094538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63538" indent="-363538">
              <a:buFont typeface="Wingdings" pitchFamily="2" charset="2"/>
              <a:buChar char="n"/>
              <a:defRPr/>
            </a:pPr>
            <a:r>
              <a:rPr lang="zh-TW" altLang="en-US" b="1" dirty="0">
                <a:ea typeface="微軟正黑體" pitchFamily="34" charset="-120"/>
              </a:rPr>
              <a:t>變更程式碼 </a:t>
            </a:r>
            <a:r>
              <a:rPr lang="en-US" altLang="zh-TW" b="1" dirty="0">
                <a:ea typeface="微軟正黑體" pitchFamily="34" charset="-120"/>
              </a:rPr>
              <a:t>(LD, ST, IL) </a:t>
            </a:r>
            <a:endParaRPr lang="en-US" altLang="zh-TW" b="1" dirty="0">
              <a:latin typeface="+mn-lt"/>
              <a:ea typeface="微軟正黑體" pitchFamily="34" charset="-120"/>
            </a:endParaRPr>
          </a:p>
          <a:p>
            <a:pPr marL="363538" indent="-363538">
              <a:buFont typeface="Wingdings" pitchFamily="2" charset="2"/>
              <a:buChar char="n"/>
              <a:defRPr/>
            </a:pPr>
            <a:r>
              <a:rPr lang="zh-TW" altLang="en-US" b="1" dirty="0">
                <a:ea typeface="微軟正黑體" pitchFamily="34" charset="-120"/>
              </a:rPr>
              <a:t>變更 </a:t>
            </a:r>
            <a:r>
              <a:rPr lang="en-US" altLang="zh-TW" b="1" dirty="0">
                <a:latin typeface="+mn-lt"/>
                <a:ea typeface="微軟正黑體" pitchFamily="34" charset="-120"/>
              </a:rPr>
              <a:t>SFC </a:t>
            </a:r>
            <a:r>
              <a:rPr lang="zh-TW" altLang="en-US" b="1" dirty="0">
                <a:latin typeface="+mn-lt"/>
                <a:ea typeface="微軟正黑體" pitchFamily="34" charset="-120"/>
              </a:rPr>
              <a:t>程式的轉移調件 或 </a:t>
            </a:r>
            <a:r>
              <a:rPr lang="en-US" altLang="zh-TW" b="1" dirty="0">
                <a:latin typeface="+mn-lt"/>
                <a:ea typeface="微軟正黑體" pitchFamily="34" charset="-120"/>
              </a:rPr>
              <a:t> SFC </a:t>
            </a:r>
            <a:r>
              <a:rPr lang="zh-TW" altLang="en-US" b="1" dirty="0">
                <a:latin typeface="+mn-lt"/>
                <a:ea typeface="微軟正黑體" pitchFamily="34" charset="-120"/>
              </a:rPr>
              <a:t>程式的步階動作</a:t>
            </a:r>
            <a:endParaRPr lang="en-US" altLang="zh-TW" b="1" dirty="0">
              <a:latin typeface="+mn-lt"/>
              <a:ea typeface="微軟正黑體" pitchFamily="34" charset="-120"/>
            </a:endParaRPr>
          </a:p>
          <a:p>
            <a:pPr marL="363538" indent="-363538">
              <a:buFont typeface="Wingdings" pitchFamily="2" charset="2"/>
              <a:buChar char="n"/>
              <a:defRPr/>
            </a:pPr>
            <a:r>
              <a:rPr lang="zh-TW" altLang="en-US" b="1" dirty="0">
                <a:latin typeface="+mn-lt"/>
                <a:ea typeface="微軟正黑體" pitchFamily="34" charset="-120"/>
              </a:rPr>
              <a:t>新增</a:t>
            </a:r>
            <a:r>
              <a:rPr lang="en-US" altLang="zh-TW" b="1" dirty="0">
                <a:latin typeface="+mn-lt"/>
                <a:ea typeface="微軟正黑體" pitchFamily="34" charset="-120"/>
              </a:rPr>
              <a:t>, </a:t>
            </a:r>
            <a:r>
              <a:rPr lang="zh-TW" altLang="en-US" b="1" dirty="0">
                <a:latin typeface="+mn-lt"/>
                <a:ea typeface="微軟正黑體" pitchFamily="34" charset="-120"/>
              </a:rPr>
              <a:t>更名</a:t>
            </a:r>
            <a:r>
              <a:rPr lang="en-US" altLang="zh-TW" b="1" dirty="0">
                <a:latin typeface="+mn-lt"/>
                <a:ea typeface="微軟正黑體" pitchFamily="34" charset="-120"/>
              </a:rPr>
              <a:t> </a:t>
            </a:r>
            <a:r>
              <a:rPr lang="zh-TW" altLang="en-US" b="1" dirty="0">
                <a:latin typeface="+mn-lt"/>
                <a:ea typeface="微軟正黑體" pitchFamily="34" charset="-120"/>
              </a:rPr>
              <a:t>或 刪除 全域 與 區域變數</a:t>
            </a:r>
            <a:r>
              <a:rPr lang="en-US" altLang="zh-TW" b="1" dirty="0">
                <a:latin typeface="+mn-lt"/>
                <a:ea typeface="微軟正黑體" pitchFamily="34" charset="-120"/>
              </a:rPr>
              <a:t> </a:t>
            </a:r>
          </a:p>
          <a:p>
            <a:pPr marL="363538" indent="-363538">
              <a:buFont typeface="Wingdings" pitchFamily="2" charset="2"/>
              <a:buChar char="n"/>
              <a:defRPr/>
            </a:pPr>
            <a:r>
              <a:rPr lang="zh-TW" altLang="en-US" b="1" dirty="0">
                <a:ea typeface="微軟正黑體" pitchFamily="34" charset="-120"/>
              </a:rPr>
              <a:t>新增</a:t>
            </a:r>
            <a:r>
              <a:rPr lang="en-US" altLang="zh-TW" b="1" dirty="0">
                <a:ea typeface="微軟正黑體" pitchFamily="34" charset="-120"/>
              </a:rPr>
              <a:t>, </a:t>
            </a:r>
            <a:r>
              <a:rPr lang="zh-TW" altLang="en-US" b="1" dirty="0">
                <a:ea typeface="微軟正黑體" pitchFamily="34" charset="-120"/>
              </a:rPr>
              <a:t>更名</a:t>
            </a:r>
            <a:r>
              <a:rPr lang="en-US" altLang="zh-TW" b="1" dirty="0">
                <a:ea typeface="微軟正黑體" pitchFamily="34" charset="-120"/>
              </a:rPr>
              <a:t> </a:t>
            </a:r>
            <a:r>
              <a:rPr lang="zh-TW" altLang="en-US" b="1" dirty="0">
                <a:ea typeface="微軟正黑體" pitchFamily="34" charset="-120"/>
              </a:rPr>
              <a:t>或 刪除 全域 與 區域 </a:t>
            </a:r>
            <a:r>
              <a:rPr lang="en-US" altLang="zh-TW" b="1" dirty="0">
                <a:ea typeface="微軟正黑體" pitchFamily="34" charset="-120"/>
              </a:rPr>
              <a:t>FB </a:t>
            </a:r>
            <a:r>
              <a:rPr lang="zh-TW" altLang="en-US" b="1" dirty="0">
                <a:ea typeface="微軟正黑體" pitchFamily="34" charset="-120"/>
              </a:rPr>
              <a:t>樣例變數</a:t>
            </a:r>
            <a:endParaRPr lang="en-US" altLang="zh-TW" b="1" dirty="0">
              <a:latin typeface="+mn-lt"/>
              <a:ea typeface="微軟正黑體" pitchFamily="34" charset="-120"/>
            </a:endParaRPr>
          </a:p>
        </p:txBody>
      </p:sp>
      <p:pic>
        <p:nvPicPr>
          <p:cNvPr id="37893" name="Picture 3" descr="I:\Icpdas-NewForm - new\root\product\solutions\softplc_based_on_pac\win-graf\common_file\images\applications\on-line-change-c.pn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650" y="3213100"/>
            <a:ext cx="7759700" cy="323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BBA4CA2-5599-4961-9FE3-87A1FF17DEDF}" type="slidenum">
              <a:rPr lang="zh-TW" altLang="en-US" smtClean="0">
                <a:ea typeface="新細明體" charset="-120"/>
              </a:rPr>
              <a:pPr/>
              <a:t>27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36867" name="標題 2"/>
          <p:cNvSpPr txBox="1">
            <a:spLocks/>
          </p:cNvSpPr>
          <p:nvPr/>
        </p:nvSpPr>
        <p:spPr bwMode="auto">
          <a:xfrm>
            <a:off x="900113" y="188913"/>
            <a:ext cx="77279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altLang="zh-TW" sz="4000" b="1" dirty="0">
                <a:ea typeface="微軟正黑體" pitchFamily="34" charset="-120"/>
              </a:rPr>
              <a:t>Win-GRAF</a:t>
            </a:r>
            <a:r>
              <a:rPr lang="zh-TW" altLang="en-US" sz="4000" b="1" dirty="0">
                <a:ea typeface="微軟正黑體" pitchFamily="34" charset="-120"/>
              </a:rPr>
              <a:t> </a:t>
            </a:r>
            <a:r>
              <a:rPr lang="zh-TW" altLang="en-US" sz="4000" b="1" dirty="0" smtClean="0">
                <a:ea typeface="微軟正黑體" pitchFamily="34" charset="-120"/>
              </a:rPr>
              <a:t>特色</a:t>
            </a:r>
            <a:endParaRPr lang="en-US" altLang="zh-TW" sz="4000" b="1" dirty="0">
              <a:ea typeface="微軟正黑體" pitchFamily="34" charset="-120"/>
            </a:endParaRPr>
          </a:p>
          <a:p>
            <a:pPr algn="ctr">
              <a:defRPr/>
            </a:pPr>
            <a:r>
              <a:rPr lang="zh-TW" altLang="en-US" sz="3000" b="1" dirty="0">
                <a:solidFill>
                  <a:srgbClr val="C0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ea typeface="微軟正黑體" pitchFamily="34" charset="-120"/>
              </a:rPr>
              <a:t>配方表 </a:t>
            </a:r>
            <a:r>
              <a:rPr lang="en-US" altLang="zh-TW" sz="3000" b="1" dirty="0">
                <a:solidFill>
                  <a:srgbClr val="C0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ea typeface="微軟正黑體" pitchFamily="34" charset="-120"/>
              </a:rPr>
              <a:t>(Recipe)</a:t>
            </a:r>
            <a:endParaRPr lang="en-US" altLang="zh-TW" sz="3000" b="1" dirty="0">
              <a:ea typeface="微軟正黑體" pitchFamily="34" charset="-120"/>
            </a:endParaRPr>
          </a:p>
        </p:txBody>
      </p:sp>
      <p:pic>
        <p:nvPicPr>
          <p:cNvPr id="38916" name="圖片 16" descr="Recipe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4463" y="1682750"/>
            <a:ext cx="8912225" cy="384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AFEB640-4C7F-4D40-8747-C81F8E53580C}" type="slidenum">
              <a:rPr lang="zh-TW" altLang="en-US" smtClean="0">
                <a:ea typeface="新細明體" charset="-120"/>
              </a:rPr>
              <a:pPr/>
              <a:t>28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37891" name="標題 2"/>
          <p:cNvSpPr txBox="1">
            <a:spLocks/>
          </p:cNvSpPr>
          <p:nvPr/>
        </p:nvSpPr>
        <p:spPr bwMode="auto">
          <a:xfrm>
            <a:off x="900113" y="198438"/>
            <a:ext cx="77279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altLang="zh-TW" sz="4000" b="1" dirty="0">
                <a:ea typeface="微軟正黑體" pitchFamily="34" charset="-120"/>
              </a:rPr>
              <a:t>Win-GRAF</a:t>
            </a:r>
            <a:r>
              <a:rPr lang="zh-TW" altLang="en-US" sz="4000" b="1" dirty="0">
                <a:ea typeface="微軟正黑體" pitchFamily="34" charset="-120"/>
              </a:rPr>
              <a:t> </a:t>
            </a:r>
            <a:r>
              <a:rPr lang="en-US" altLang="zh-TW" sz="4000" b="1" dirty="0">
                <a:ea typeface="微軟正黑體" pitchFamily="34" charset="-120"/>
              </a:rPr>
              <a:t>PAC </a:t>
            </a:r>
            <a:r>
              <a:rPr lang="zh-TW" altLang="en-US" sz="4000" b="1" dirty="0">
                <a:ea typeface="微軟正黑體" pitchFamily="34" charset="-120"/>
              </a:rPr>
              <a:t>特色</a:t>
            </a:r>
            <a:endParaRPr lang="en-US" altLang="zh-TW" sz="4000" b="1" dirty="0">
              <a:ea typeface="微軟正黑體" pitchFamily="34" charset="-120"/>
            </a:endParaRPr>
          </a:p>
          <a:p>
            <a:pPr algn="ctr">
              <a:defRPr/>
            </a:pPr>
            <a:r>
              <a:rPr lang="en-US" altLang="zh-TW" sz="3000" b="1" dirty="0">
                <a:solidFill>
                  <a:srgbClr val="C0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ea typeface="微軟正黑體" pitchFamily="34" charset="-120"/>
              </a:rPr>
              <a:t>PID </a:t>
            </a:r>
            <a:r>
              <a:rPr lang="zh-TW" altLang="en-US" sz="3000" b="1" dirty="0">
                <a:solidFill>
                  <a:srgbClr val="C0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ea typeface="微軟正黑體" pitchFamily="34" charset="-120"/>
              </a:rPr>
              <a:t>控制</a:t>
            </a:r>
            <a:endParaRPr lang="en-US" altLang="zh-TW" sz="3000" b="1" dirty="0">
              <a:ea typeface="微軟正黑體" pitchFamily="34" charset="-120"/>
            </a:endParaRPr>
          </a:p>
        </p:txBody>
      </p:sp>
      <p:pic>
        <p:nvPicPr>
          <p:cNvPr id="39940" name="圖片 6" descr="PID.png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2450" y="2060575"/>
            <a:ext cx="8269288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文字方塊 59"/>
          <p:cNvSpPr txBox="1">
            <a:spLocks noChangeArrowheads="1"/>
          </p:cNvSpPr>
          <p:nvPr/>
        </p:nvSpPr>
        <p:spPr bwMode="auto">
          <a:xfrm>
            <a:off x="1763713" y="1412875"/>
            <a:ext cx="46847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63538" indent="-363538">
              <a:buFont typeface="Wingdings" pitchFamily="2" charset="2"/>
              <a:buChar char="n"/>
              <a:defRPr/>
            </a:pPr>
            <a:r>
              <a:rPr lang="zh-TW" altLang="en-US" b="1" dirty="0">
                <a:latin typeface="+mn-lt"/>
                <a:ea typeface="微軟正黑體" pitchFamily="34" charset="-120"/>
              </a:rPr>
              <a:t>一台</a:t>
            </a:r>
            <a:r>
              <a:rPr lang="en-US" altLang="zh-TW" b="1" dirty="0">
                <a:latin typeface="+mn-lt"/>
                <a:ea typeface="微軟正黑體" pitchFamily="34" charset="-120"/>
              </a:rPr>
              <a:t> PAC </a:t>
            </a:r>
            <a:r>
              <a:rPr lang="zh-TW" altLang="en-US" b="1" dirty="0">
                <a:latin typeface="+mn-lt"/>
                <a:ea typeface="微軟正黑體" pitchFamily="34" charset="-120"/>
              </a:rPr>
              <a:t>可處理超過</a:t>
            </a:r>
            <a:r>
              <a:rPr lang="en-US" altLang="zh-TW" b="1" dirty="0">
                <a:latin typeface="+mn-lt"/>
                <a:ea typeface="微軟正黑體" pitchFamily="34" charset="-120"/>
              </a:rPr>
              <a:t> 200 PID</a:t>
            </a:r>
            <a:r>
              <a:rPr lang="zh-TW" altLang="en-US" b="1" dirty="0">
                <a:latin typeface="+mn-lt"/>
                <a:ea typeface="微軟正黑體" pitchFamily="34" charset="-120"/>
              </a:rPr>
              <a:t>。</a:t>
            </a:r>
            <a:endParaRPr lang="en-US" altLang="zh-TW" b="1" dirty="0">
              <a:latin typeface="+mn-lt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標題 2"/>
          <p:cNvSpPr txBox="1">
            <a:spLocks/>
          </p:cNvSpPr>
          <p:nvPr/>
        </p:nvSpPr>
        <p:spPr bwMode="auto">
          <a:xfrm>
            <a:off x="874713" y="198438"/>
            <a:ext cx="77755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altLang="zh-TW" sz="4000" b="1" dirty="0">
                <a:ea typeface="微軟正黑體" pitchFamily="34" charset="-120"/>
              </a:rPr>
              <a:t>Win-GRAF</a:t>
            </a:r>
            <a:r>
              <a:rPr lang="zh-TW" altLang="en-US" sz="4000" b="1" dirty="0">
                <a:ea typeface="微軟正黑體" pitchFamily="34" charset="-120"/>
              </a:rPr>
              <a:t> </a:t>
            </a:r>
            <a:r>
              <a:rPr lang="zh-TW" altLang="en-US" sz="4000" b="1" dirty="0" smtClean="0">
                <a:ea typeface="微軟正黑體" pitchFamily="34" charset="-120"/>
              </a:rPr>
              <a:t>特色</a:t>
            </a:r>
            <a:r>
              <a:rPr lang="en-US" altLang="zh-TW" sz="4000" b="1" dirty="0">
                <a:ea typeface="微軟正黑體" pitchFamily="34" charset="-120"/>
              </a:rPr>
              <a:t/>
            </a:r>
            <a:br>
              <a:rPr lang="en-US" altLang="zh-TW" sz="4000" b="1" dirty="0">
                <a:ea typeface="微軟正黑體" pitchFamily="34" charset="-120"/>
              </a:rPr>
            </a:br>
            <a:r>
              <a:rPr lang="en-US" altLang="zh-TW" sz="3000" b="1" dirty="0">
                <a:solidFill>
                  <a:srgbClr val="C0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ea typeface="微軟正黑體" pitchFamily="34" charset="-120"/>
              </a:rPr>
              <a:t>Win-GRAF </a:t>
            </a:r>
            <a:r>
              <a:rPr lang="zh-TW" altLang="en-US" sz="3000" b="1" dirty="0">
                <a:solidFill>
                  <a:srgbClr val="C0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ea typeface="微軟正黑體" pitchFamily="34" charset="-120"/>
              </a:rPr>
              <a:t>智能型 </a:t>
            </a:r>
            <a:r>
              <a:rPr lang="en-US" altLang="zh-TW" sz="3000" b="1" dirty="0">
                <a:solidFill>
                  <a:srgbClr val="C0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ea typeface="微軟正黑體" pitchFamily="34" charset="-120"/>
              </a:rPr>
              <a:t>3G </a:t>
            </a:r>
            <a:r>
              <a:rPr lang="zh-TW" altLang="en-US" sz="3000" b="1" dirty="0">
                <a:solidFill>
                  <a:srgbClr val="C0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ea typeface="微軟正黑體" pitchFamily="34" charset="-120"/>
              </a:rPr>
              <a:t>解決方案</a:t>
            </a:r>
            <a:endParaRPr lang="en-US" altLang="zh-TW" sz="3000" b="1" dirty="0">
              <a:solidFill>
                <a:srgbClr val="C00000"/>
              </a:solidFill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  <a:ea typeface="微軟正黑體" pitchFamily="34" charset="-120"/>
            </a:endParaRPr>
          </a:p>
        </p:txBody>
      </p:sp>
      <p:sp>
        <p:nvSpPr>
          <p:cNvPr id="41987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BDA47F9-3533-4B00-8DE8-AB37C5CA6F35}" type="slidenum">
              <a:rPr lang="zh-TW" altLang="en-US" smtClean="0">
                <a:ea typeface="新細明體" charset="-120"/>
              </a:rPr>
              <a:pPr/>
              <a:t>29</a:t>
            </a:fld>
            <a:endParaRPr lang="en-US" altLang="zh-TW" smtClean="0">
              <a:ea typeface="新細明體" charset="-120"/>
            </a:endParaRPr>
          </a:p>
        </p:txBody>
      </p:sp>
      <p:pic>
        <p:nvPicPr>
          <p:cNvPr id="41988" name="圖片 1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5450" y="1541463"/>
            <a:ext cx="8224838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標題 18"/>
          <p:cNvSpPr>
            <a:spLocks noGrp="1"/>
          </p:cNvSpPr>
          <p:nvPr>
            <p:ph type="title"/>
          </p:nvPr>
        </p:nvSpPr>
        <p:spPr>
          <a:xfrm>
            <a:off x="457200" y="168275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altLang="zh-TW" sz="4000" dirty="0" smtClean="0">
                <a:solidFill>
                  <a:schemeClr val="tx1"/>
                </a:solidFill>
                <a:ea typeface="微軟正黑體"/>
                <a:cs typeface="+mn-cs"/>
              </a:rPr>
              <a:t>Win-GRAF Workbench</a:t>
            </a:r>
            <a:endParaRPr lang="zh-TW" altLang="en-US" dirty="0"/>
          </a:p>
        </p:txBody>
      </p:sp>
      <p:sp>
        <p:nvSpPr>
          <p:cNvPr id="14339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83B0245-7FF8-470A-ADBB-A41BCC55F966}" type="slidenum">
              <a:rPr lang="zh-TW" altLang="en-US" smtClean="0">
                <a:ea typeface="新細明體" charset="-120"/>
              </a:rPr>
              <a:pPr/>
              <a:t>3</a:t>
            </a:fld>
            <a:endParaRPr lang="en-US" altLang="zh-TW" smtClean="0">
              <a:ea typeface="新細明體" charset="-120"/>
            </a:endParaRPr>
          </a:p>
        </p:txBody>
      </p:sp>
      <p:grpSp>
        <p:nvGrpSpPr>
          <p:cNvPr id="14340" name="群組 15"/>
          <p:cNvGrpSpPr>
            <a:grpSpLocks/>
          </p:cNvGrpSpPr>
          <p:nvPr/>
        </p:nvGrpSpPr>
        <p:grpSpPr bwMode="auto">
          <a:xfrm>
            <a:off x="709613" y="2687638"/>
            <a:ext cx="7850187" cy="3538537"/>
            <a:chOff x="66675" y="1445628"/>
            <a:chExt cx="9077325" cy="4576762"/>
          </a:xfrm>
        </p:grpSpPr>
        <p:pic>
          <p:nvPicPr>
            <p:cNvPr id="14344" name="Picture 2" descr="C:\Documents and Settings\Janice\桌面\Win-GRAF\pic\add_Pro_6.png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66675" y="1445628"/>
              <a:ext cx="9077325" cy="4576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矩形 5"/>
            <p:cNvSpPr/>
            <p:nvPr/>
          </p:nvSpPr>
          <p:spPr>
            <a:xfrm>
              <a:off x="2555826" y="2088304"/>
              <a:ext cx="4031104" cy="292387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3301103" y="1731033"/>
              <a:ext cx="2397368" cy="496894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sz="2000" b="1" dirty="0">
                  <a:solidFill>
                    <a:srgbClr val="FFFFFF"/>
                  </a:solidFill>
                  <a:ea typeface="微軟正黑體" pitchFamily="34" charset="-120"/>
                </a:rPr>
                <a:t>程式編輯區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6660356" y="2059558"/>
              <a:ext cx="2479972" cy="1728862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6922855" y="1731033"/>
              <a:ext cx="1798944" cy="49689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sz="2000" b="1" dirty="0">
                  <a:solidFill>
                    <a:srgbClr val="FFFFFF"/>
                  </a:solidFill>
                  <a:ea typeface="微軟正黑體" pitchFamily="34" charset="-120"/>
                </a:rPr>
                <a:t>變數區</a:t>
              </a:r>
              <a:endParaRPr lang="en-US" altLang="zh-TW" sz="2000" b="1" dirty="0">
                <a:solidFill>
                  <a:srgbClr val="FFFFFF"/>
                </a:solidFill>
                <a:ea typeface="微軟正黑體" pitchFamily="34" charset="-120"/>
              </a:endParaRPr>
            </a:p>
          </p:txBody>
        </p:sp>
        <p:sp>
          <p:nvSpPr>
            <p:cNvPr id="3" name="矩形 11"/>
            <p:cNvSpPr/>
            <p:nvPr/>
          </p:nvSpPr>
          <p:spPr>
            <a:xfrm>
              <a:off x="6660356" y="3819220"/>
              <a:ext cx="2479972" cy="1192955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2555826" y="5012176"/>
              <a:ext cx="6584502" cy="794620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6722769" y="4474216"/>
              <a:ext cx="2197281" cy="505107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000" b="1" dirty="0">
                  <a:solidFill>
                    <a:srgbClr val="FFFFFF"/>
                  </a:solidFill>
                  <a:ea typeface="微軟正黑體" pitchFamily="34" charset="-120"/>
                </a:rPr>
                <a:t>FBD </a:t>
              </a:r>
              <a:r>
                <a:rPr lang="zh-TW" altLang="en-US" sz="2000" b="1" dirty="0">
                  <a:solidFill>
                    <a:srgbClr val="FFFFFF"/>
                  </a:solidFill>
                  <a:ea typeface="微軟正黑體" pitchFamily="34" charset="-120"/>
                </a:rPr>
                <a:t>與 其他</a:t>
              </a:r>
              <a:endParaRPr lang="en-US" altLang="zh-TW" sz="2000" b="1" dirty="0">
                <a:solidFill>
                  <a:srgbClr val="FFFFFF"/>
                </a:solidFill>
                <a:ea typeface="微軟正黑體" pitchFamily="34" charset="-12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3381872" y="5069668"/>
              <a:ext cx="1798944" cy="503054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sz="2000" b="1" dirty="0">
                  <a:solidFill>
                    <a:srgbClr val="FFFFFF"/>
                  </a:solidFill>
                  <a:ea typeface="微軟正黑體" pitchFamily="34" charset="-120"/>
                </a:rPr>
                <a:t>訊息區</a:t>
              </a:r>
              <a:endParaRPr lang="en-US" altLang="zh-TW" sz="2000" b="1" dirty="0">
                <a:solidFill>
                  <a:srgbClr val="FFFFFF"/>
                </a:solidFill>
                <a:ea typeface="微軟正黑體" pitchFamily="34" charset="-120"/>
              </a:endParaRPr>
            </a:p>
          </p:txBody>
        </p:sp>
      </p:grpSp>
      <p:sp>
        <p:nvSpPr>
          <p:cNvPr id="14342" name="文字方塊 16"/>
          <p:cNvSpPr txBox="1">
            <a:spLocks noChangeArrowheads="1"/>
          </p:cNvSpPr>
          <p:nvPr/>
        </p:nvSpPr>
        <p:spPr bwMode="auto">
          <a:xfrm>
            <a:off x="1619250" y="955675"/>
            <a:ext cx="689133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2550">
              <a:spcBef>
                <a:spcPts val="1500"/>
              </a:spcBef>
              <a:tabLst>
                <a:tab pos="442913" algn="l"/>
              </a:tabLst>
              <a:defRPr/>
            </a:pPr>
            <a:r>
              <a:rPr lang="zh-TW" altLang="en-US" sz="2600" b="1" dirty="0">
                <a:solidFill>
                  <a:schemeClr val="accent1">
                    <a:lumMod val="75000"/>
                  </a:schemeClr>
                </a:solidFill>
                <a:ea typeface="微軟正黑體" pitchFamily="34" charset="-120"/>
              </a:rPr>
              <a:t>可用於 </a:t>
            </a:r>
            <a:r>
              <a:rPr lang="en-US" altLang="zh-TW" sz="2600" b="1" dirty="0">
                <a:solidFill>
                  <a:schemeClr val="accent1">
                    <a:lumMod val="75000"/>
                  </a:schemeClr>
                </a:solidFill>
                <a:ea typeface="微軟正黑體" pitchFamily="34" charset="-120"/>
              </a:rPr>
              <a:t>Windows XP/7/8/10 (32-bit </a:t>
            </a:r>
            <a:r>
              <a:rPr lang="zh-TW" altLang="en-US" sz="2600" b="1" dirty="0">
                <a:solidFill>
                  <a:schemeClr val="accent1">
                    <a:lumMod val="75000"/>
                  </a:schemeClr>
                </a:solidFill>
                <a:ea typeface="微軟正黑體" pitchFamily="34" charset="-120"/>
              </a:rPr>
              <a:t>或 </a:t>
            </a:r>
            <a:r>
              <a:rPr lang="en-US" altLang="zh-TW" sz="2600" b="1" dirty="0">
                <a:solidFill>
                  <a:schemeClr val="accent1">
                    <a:lumMod val="75000"/>
                  </a:schemeClr>
                </a:solidFill>
                <a:ea typeface="微軟正黑體" pitchFamily="34" charset="-120"/>
              </a:rPr>
              <a:t>64-bit)   </a:t>
            </a:r>
            <a:endParaRPr lang="zh-TW" altLang="en-US" sz="2600" b="1" dirty="0">
              <a:solidFill>
                <a:schemeClr val="accent1">
                  <a:lumMod val="75000"/>
                </a:schemeClr>
              </a:solidFill>
              <a:ea typeface="微軟正黑體" pitchFamily="34" charset="-120"/>
            </a:endParaRPr>
          </a:p>
        </p:txBody>
      </p:sp>
      <p:sp>
        <p:nvSpPr>
          <p:cNvPr id="2" name="文字方塊 11"/>
          <p:cNvSpPr txBox="1">
            <a:spLocks noChangeArrowheads="1"/>
          </p:cNvSpPr>
          <p:nvPr/>
        </p:nvSpPr>
        <p:spPr bwMode="auto">
          <a:xfrm>
            <a:off x="323850" y="1536700"/>
            <a:ext cx="8640763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  <a:buFont typeface="Wingdings" pitchFamily="2" charset="2"/>
              <a:buChar char="l"/>
            </a:pPr>
            <a:r>
              <a:rPr lang="zh-TW" altLang="en-US">
                <a:ea typeface="微軟正黑體" pitchFamily="34" charset="-120"/>
              </a:rPr>
              <a:t> </a:t>
            </a:r>
            <a:r>
              <a:rPr lang="zh-TW" altLang="en-US" b="1">
                <a:ea typeface="微軟正黑體" pitchFamily="34" charset="-120"/>
              </a:rPr>
              <a:t>隨貨有附一個 </a:t>
            </a:r>
            <a:r>
              <a:rPr lang="en-US" altLang="zh-TW" b="1">
                <a:ea typeface="微軟正黑體" pitchFamily="34" charset="-120"/>
              </a:rPr>
              <a:t>USB Dongle</a:t>
            </a:r>
            <a:r>
              <a:rPr lang="zh-TW" altLang="en-US" b="1">
                <a:ea typeface="微軟正黑體" pitchFamily="34" charset="-120"/>
              </a:rPr>
              <a:t>。</a:t>
            </a:r>
            <a:endParaRPr lang="en-US" altLang="zh-TW" b="1">
              <a:ea typeface="微軟正黑體" pitchFamily="34" charset="-120"/>
            </a:endParaRPr>
          </a:p>
          <a:p>
            <a:pPr>
              <a:spcBef>
                <a:spcPts val="600"/>
              </a:spcBef>
              <a:buFont typeface="Wingdings" pitchFamily="2" charset="2"/>
              <a:buChar char="l"/>
            </a:pPr>
            <a:r>
              <a:rPr lang="en-US" altLang="zh-TW" b="1">
                <a:ea typeface="微軟正黑體" pitchFamily="34" charset="-120"/>
              </a:rPr>
              <a:t> </a:t>
            </a:r>
            <a:r>
              <a:rPr lang="zh-TW" altLang="en-US" b="1">
                <a:ea typeface="微軟正黑體" pitchFamily="34" charset="-120"/>
              </a:rPr>
              <a:t>若無此 </a:t>
            </a:r>
            <a:r>
              <a:rPr lang="en-US" altLang="zh-TW" b="1">
                <a:ea typeface="微軟正黑體" pitchFamily="34" charset="-120"/>
              </a:rPr>
              <a:t>USB Dongle </a:t>
            </a:r>
            <a:r>
              <a:rPr lang="zh-TW" altLang="en-US" b="1">
                <a:ea typeface="微軟正黑體" pitchFamily="34" charset="-120"/>
              </a:rPr>
              <a:t>，將會以試用版開啟軟體。</a:t>
            </a:r>
            <a:endParaRPr lang="en-US" altLang="zh-TW" b="1">
              <a:ea typeface="微軟正黑體" pitchFamily="34" charset="-120"/>
            </a:endParaRPr>
          </a:p>
          <a:p>
            <a:pPr>
              <a:spcBef>
                <a:spcPts val="600"/>
              </a:spcBef>
              <a:buFont typeface="Wingdings" pitchFamily="2" charset="2"/>
              <a:buNone/>
            </a:pPr>
            <a:endParaRPr lang="zh-TW" altLang="en-US">
              <a:ea typeface="微軟正黑體" pitchFamily="34" charset="-120"/>
            </a:endParaRPr>
          </a:p>
        </p:txBody>
      </p:sp>
      <p:pic>
        <p:nvPicPr>
          <p:cNvPr id="14343" name="圖片 3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821613" y="1439863"/>
            <a:ext cx="1066800" cy="88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AFEB640-4C7F-4D40-8747-C81F8E53580C}" type="slidenum">
              <a:rPr lang="zh-TW" altLang="en-US" smtClean="0">
                <a:ea typeface="新細明體" charset="-120"/>
              </a:rPr>
              <a:pPr/>
              <a:t>30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37891" name="標題 2"/>
          <p:cNvSpPr txBox="1">
            <a:spLocks/>
          </p:cNvSpPr>
          <p:nvPr/>
        </p:nvSpPr>
        <p:spPr bwMode="auto">
          <a:xfrm>
            <a:off x="900113" y="198438"/>
            <a:ext cx="77279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altLang="zh-TW" sz="4000" b="1" dirty="0">
                <a:ea typeface="微軟正黑體" pitchFamily="34" charset="-120"/>
              </a:rPr>
              <a:t>Win-GRAF</a:t>
            </a:r>
            <a:r>
              <a:rPr lang="zh-TW" altLang="en-US" sz="4000" b="1" dirty="0">
                <a:ea typeface="微軟正黑體" pitchFamily="34" charset="-120"/>
              </a:rPr>
              <a:t> </a:t>
            </a:r>
            <a:r>
              <a:rPr lang="zh-TW" altLang="en-US" sz="4000" b="1" dirty="0" smtClean="0">
                <a:ea typeface="微軟正黑體" pitchFamily="34" charset="-120"/>
              </a:rPr>
              <a:t>特色</a:t>
            </a:r>
            <a:endParaRPr lang="en-US" altLang="zh-TW" sz="4000" b="1" dirty="0">
              <a:ea typeface="微軟正黑體" pitchFamily="34" charset="-120"/>
            </a:endParaRPr>
          </a:p>
          <a:p>
            <a:pPr algn="ctr">
              <a:defRPr/>
            </a:pPr>
            <a:r>
              <a:rPr lang="zh-TW" altLang="en-US" sz="3000" b="1" dirty="0" smtClean="0">
                <a:solidFill>
                  <a:srgbClr val="C0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ea typeface="微軟正黑體" pitchFamily="34" charset="-120"/>
              </a:rPr>
              <a:t>模擬功能 </a:t>
            </a:r>
            <a:r>
              <a:rPr lang="en-US" altLang="zh-TW" sz="3000" b="1" dirty="0" smtClean="0">
                <a:solidFill>
                  <a:srgbClr val="C0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ea typeface="微軟正黑體" pitchFamily="34" charset="-120"/>
              </a:rPr>
              <a:t>(Simulation)</a:t>
            </a:r>
            <a:endParaRPr lang="en-US" altLang="zh-TW" sz="3000" b="1" dirty="0">
              <a:ea typeface="微軟正黑體" pitchFamily="34" charset="-120"/>
            </a:endParaRPr>
          </a:p>
        </p:txBody>
      </p:sp>
      <p:sp>
        <p:nvSpPr>
          <p:cNvPr id="7" name="文字方塊 59"/>
          <p:cNvSpPr txBox="1">
            <a:spLocks noChangeArrowheads="1"/>
          </p:cNvSpPr>
          <p:nvPr/>
        </p:nvSpPr>
        <p:spPr bwMode="auto">
          <a:xfrm>
            <a:off x="1691680" y="1484784"/>
            <a:ext cx="53065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63538" indent="-363538">
              <a:buFont typeface="Wingdings" pitchFamily="2" charset="2"/>
              <a:buChar char="n"/>
              <a:defRPr/>
            </a:pPr>
            <a:r>
              <a:rPr lang="zh-TW" altLang="en-US" b="1" dirty="0" smtClean="0">
                <a:latin typeface="+mn-lt"/>
                <a:ea typeface="微軟正黑體" pitchFamily="34" charset="-120"/>
              </a:rPr>
              <a:t>可用模擬功能來</a:t>
            </a:r>
            <a:r>
              <a:rPr lang="zh-TW" altLang="en-US" b="1" dirty="0" smtClean="0">
                <a:latin typeface="+mn-lt"/>
                <a:ea typeface="微軟正黑體" pitchFamily="34" charset="-120"/>
              </a:rPr>
              <a:t>進行測試 或 除錯</a:t>
            </a:r>
            <a:r>
              <a:rPr lang="zh-TW" altLang="en-US" b="1" dirty="0" smtClean="0">
                <a:latin typeface="+mn-lt"/>
                <a:ea typeface="微軟正黑體" pitchFamily="34" charset="-120"/>
              </a:rPr>
              <a:t>。</a:t>
            </a:r>
            <a:endParaRPr lang="en-US" altLang="zh-TW" b="1" dirty="0">
              <a:latin typeface="+mn-lt"/>
              <a:ea typeface="微軟正黑體" pitchFamily="34" charset="-120"/>
            </a:endParaRPr>
          </a:p>
        </p:txBody>
      </p:sp>
      <p:pic>
        <p:nvPicPr>
          <p:cNvPr id="1026" name="Picture 2" descr="C:\Users\user\Desktop\Win-GRAF_simulati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060848"/>
            <a:ext cx="7488832" cy="4254053"/>
          </a:xfrm>
          <a:prstGeom prst="rect">
            <a:avLst/>
          </a:prstGeom>
          <a:noFill/>
        </p:spPr>
      </p:pic>
      <p:sp>
        <p:nvSpPr>
          <p:cNvPr id="9" name="圓角矩形圖說文字 8"/>
          <p:cNvSpPr/>
          <p:nvPr/>
        </p:nvSpPr>
        <p:spPr>
          <a:xfrm>
            <a:off x="4499992" y="2924944"/>
            <a:ext cx="864096" cy="792088"/>
          </a:xfrm>
          <a:prstGeom prst="wedgeRoundRectCallout">
            <a:avLst>
              <a:gd name="adj1" fmla="val -12994"/>
              <a:gd name="adj2" fmla="val -75657"/>
              <a:gd name="adj3" fmla="val 1666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4716016" y="2276872"/>
            <a:ext cx="432048" cy="432048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068960"/>
            <a:ext cx="510410" cy="469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 idx="4294967295"/>
          </p:nvPr>
        </p:nvSpPr>
        <p:spPr>
          <a:xfrm>
            <a:off x="539750" y="2492375"/>
            <a:ext cx="8229600" cy="1143000"/>
          </a:xfrm>
        </p:spPr>
        <p:txBody>
          <a:bodyPr/>
          <a:lstStyle/>
          <a:p>
            <a:r>
              <a:rPr lang="zh-TW" altLang="en-US" sz="4400" smtClean="0">
                <a:latin typeface="微軟正黑體" pitchFamily="34" charset="-120"/>
                <a:ea typeface="微軟正黑體" pitchFamily="34" charset="-120"/>
              </a:rPr>
              <a:t>編程的基本概念</a:t>
            </a:r>
            <a:endParaRPr lang="en-US" altLang="zh-TW" sz="440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3011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381B76C-E35D-4833-A007-11D7CF8E5B51}" type="slidenum">
              <a:rPr lang="zh-TW" altLang="en-US" smtClean="0">
                <a:ea typeface="新細明體" charset="-120"/>
              </a:rPr>
              <a:pPr/>
              <a:t>31</a:t>
            </a:fld>
            <a:endParaRPr lang="en-US" altLang="zh-TW" smtClean="0"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zh-TW" altLang="en-US" sz="4000" smtClean="0">
                <a:latin typeface="微軟正黑體" pitchFamily="34" charset="-120"/>
                <a:ea typeface="微軟正黑體" pitchFamily="34" charset="-120"/>
              </a:rPr>
              <a:t>變數</a:t>
            </a:r>
            <a:endParaRPr lang="en-US" altLang="zh-TW" sz="400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4035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8435975" cy="4525963"/>
          </a:xfrm>
        </p:spPr>
        <p:txBody>
          <a:bodyPr/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TW" altLang="en-US" sz="2800" smtClean="0">
                <a:ea typeface="微軟正黑體" pitchFamily="34" charset="-120"/>
              </a:rPr>
              <a:t>名稱</a:t>
            </a:r>
            <a:r>
              <a:rPr lang="en-US" altLang="zh-TW" sz="2800" smtClean="0">
                <a:ea typeface="微軟正黑體" pitchFamily="34" charset="-120"/>
              </a:rPr>
              <a:t> : </a:t>
            </a:r>
            <a:r>
              <a:rPr lang="zh-TW" altLang="en-US" sz="2800" smtClean="0">
                <a:ea typeface="微軟正黑體" pitchFamily="34" charset="-120"/>
              </a:rPr>
              <a:t>開頭需是字母 </a:t>
            </a:r>
            <a:r>
              <a:rPr lang="en-US" altLang="zh-TW" sz="2800" smtClean="0">
                <a:ea typeface="微軟正黑體" pitchFamily="34" charset="-120"/>
              </a:rPr>
              <a:t>“A” ~ “Z”</a:t>
            </a:r>
            <a:r>
              <a:rPr lang="zh-TW" altLang="en-US" sz="2800" smtClean="0">
                <a:ea typeface="微軟正黑體" pitchFamily="34" charset="-120"/>
              </a:rPr>
              <a:t>，</a:t>
            </a:r>
            <a:r>
              <a:rPr lang="en-US" altLang="zh-TW" sz="2800" smtClean="0">
                <a:ea typeface="微軟正黑體" pitchFamily="34" charset="-120"/>
              </a:rPr>
              <a:t> </a:t>
            </a:r>
          </a:p>
          <a:p>
            <a:pPr>
              <a:lnSpc>
                <a:spcPct val="130000"/>
              </a:lnSpc>
              <a:spcBef>
                <a:spcPct val="0"/>
              </a:spcBef>
              <a:buFont typeface="Calibri" pitchFamily="34" charset="0"/>
              <a:buNone/>
            </a:pPr>
            <a:r>
              <a:rPr lang="en-US" altLang="zh-TW" sz="2800" smtClean="0">
                <a:ea typeface="微軟正黑體" pitchFamily="34" charset="-120"/>
              </a:rPr>
              <a:t>	</a:t>
            </a:r>
            <a:r>
              <a:rPr lang="zh-TW" altLang="en-US" sz="2800" smtClean="0">
                <a:ea typeface="微軟正黑體" pitchFamily="34" charset="-120"/>
              </a:rPr>
              <a:t>            不區分大小寫，</a:t>
            </a:r>
            <a:r>
              <a:rPr lang="en-US" altLang="zh-TW" sz="2800" smtClean="0">
                <a:ea typeface="微軟正黑體" pitchFamily="34" charset="-120"/>
              </a:rPr>
              <a:t> “MOT” </a:t>
            </a:r>
            <a:r>
              <a:rPr lang="zh-TW" altLang="en-US" sz="2800" smtClean="0">
                <a:ea typeface="微軟正黑體" pitchFamily="34" charset="-120"/>
              </a:rPr>
              <a:t>與 </a:t>
            </a:r>
            <a:r>
              <a:rPr lang="en-US" altLang="zh-TW" sz="2800" smtClean="0">
                <a:ea typeface="微軟正黑體" pitchFamily="34" charset="-120"/>
              </a:rPr>
              <a:t>“moT”</a:t>
            </a:r>
            <a:r>
              <a:rPr lang="zh-TW" altLang="en-US" sz="2800" smtClean="0">
                <a:ea typeface="微軟正黑體" pitchFamily="34" charset="-120"/>
              </a:rPr>
              <a:t> 是一樣的，</a:t>
            </a:r>
            <a:endParaRPr lang="en-US" altLang="zh-TW" sz="2800" smtClean="0">
              <a:ea typeface="微軟正黑體" pitchFamily="34" charset="-120"/>
            </a:endParaRPr>
          </a:p>
          <a:p>
            <a:pPr>
              <a:lnSpc>
                <a:spcPct val="130000"/>
              </a:lnSpc>
              <a:spcBef>
                <a:spcPct val="0"/>
              </a:spcBef>
              <a:buFont typeface="Calibri" pitchFamily="34" charset="0"/>
              <a:buNone/>
            </a:pPr>
            <a:r>
              <a:rPr lang="zh-TW" altLang="en-US" sz="2800" smtClean="0">
                <a:ea typeface="微軟正黑體" pitchFamily="34" charset="-120"/>
              </a:rPr>
              <a:t>                第 </a:t>
            </a:r>
            <a:r>
              <a:rPr lang="en-US" altLang="zh-TW" sz="2800" smtClean="0">
                <a:ea typeface="微軟正黑體" pitchFamily="34" charset="-120"/>
              </a:rPr>
              <a:t>2</a:t>
            </a:r>
            <a:r>
              <a:rPr lang="zh-TW" altLang="en-US" sz="2800" smtClean="0">
                <a:ea typeface="微軟正黑體" pitchFamily="34" charset="-120"/>
              </a:rPr>
              <a:t> 個字元後 </a:t>
            </a:r>
            <a:r>
              <a:rPr lang="en-US" altLang="zh-TW" sz="2800" smtClean="0">
                <a:ea typeface="微軟正黑體" pitchFamily="34" charset="-120"/>
              </a:rPr>
              <a:t>(</a:t>
            </a:r>
            <a:r>
              <a:rPr lang="zh-TW" altLang="en-US" sz="2800" smtClean="0">
                <a:ea typeface="微軟正黑體" pitchFamily="34" charset="-120"/>
              </a:rPr>
              <a:t>含</a:t>
            </a:r>
            <a:r>
              <a:rPr lang="en-US" altLang="zh-TW" sz="2800" smtClean="0">
                <a:ea typeface="微軟正黑體" pitchFamily="34" charset="-120"/>
              </a:rPr>
              <a:t>)</a:t>
            </a:r>
            <a:r>
              <a:rPr lang="zh-TW" altLang="en-US" sz="2800" smtClean="0">
                <a:ea typeface="微軟正黑體" pitchFamily="34" charset="-120"/>
              </a:rPr>
              <a:t>，可使用 </a:t>
            </a:r>
            <a:r>
              <a:rPr lang="en-US" altLang="zh-TW" sz="2800" smtClean="0">
                <a:ea typeface="微軟正黑體" pitchFamily="34" charset="-120"/>
              </a:rPr>
              <a:t>0 ~ 7 </a:t>
            </a:r>
            <a:r>
              <a:rPr lang="zh-TW" altLang="en-US" sz="2800" smtClean="0">
                <a:ea typeface="微軟正黑體" pitchFamily="34" charset="-120"/>
              </a:rPr>
              <a:t>或</a:t>
            </a:r>
            <a:r>
              <a:rPr lang="en-US" altLang="zh-TW" sz="2800" smtClean="0">
                <a:ea typeface="微軟正黑體" pitchFamily="34" charset="-120"/>
              </a:rPr>
              <a:t> “_” </a:t>
            </a:r>
            <a:r>
              <a:rPr lang="zh-TW" altLang="en-US" sz="2800" smtClean="0">
                <a:ea typeface="微軟正黑體" pitchFamily="34" charset="-120"/>
              </a:rPr>
              <a:t>。</a:t>
            </a:r>
            <a:endParaRPr lang="en-US" altLang="zh-TW" sz="2800" smtClean="0">
              <a:ea typeface="微軟正黑體" pitchFamily="34" charset="-120"/>
            </a:endParaRPr>
          </a:p>
          <a:p>
            <a:pPr>
              <a:lnSpc>
                <a:spcPct val="130000"/>
              </a:lnSpc>
              <a:spcBef>
                <a:spcPct val="0"/>
              </a:spcBef>
              <a:buFont typeface="Calibri" pitchFamily="34" charset="0"/>
              <a:buNone/>
            </a:pPr>
            <a:r>
              <a:rPr lang="zh-TW" altLang="en-US" sz="800" smtClean="0">
                <a:ea typeface="微軟正黑體" pitchFamily="34" charset="-120"/>
              </a:rPr>
              <a:t>  </a:t>
            </a:r>
            <a:endParaRPr lang="en-US" altLang="zh-TW" sz="800" smtClean="0">
              <a:ea typeface="微軟正黑體" pitchFamily="34" charset="-120"/>
            </a:endParaRPr>
          </a:p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en-US" altLang="zh-TW" sz="2800" smtClean="0">
                <a:ea typeface="微軟正黑體" pitchFamily="34" charset="-120"/>
              </a:rPr>
              <a:t>I/O boards </a:t>
            </a:r>
            <a:r>
              <a:rPr lang="zh-TW" altLang="en-US" sz="2800" smtClean="0">
                <a:ea typeface="微軟正黑體" pitchFamily="34" charset="-120"/>
              </a:rPr>
              <a:t> 功能內，只會顯示 </a:t>
            </a:r>
            <a:r>
              <a:rPr lang="en-US" altLang="zh-TW" sz="2800" smtClean="0">
                <a:ea typeface="微軟正黑體" pitchFamily="34" charset="-120"/>
              </a:rPr>
              <a:t>Input / Output</a:t>
            </a:r>
            <a:r>
              <a:rPr lang="zh-TW" altLang="en-US" sz="2800" smtClean="0">
                <a:ea typeface="微軟正黑體" pitchFamily="34" charset="-120"/>
              </a:rPr>
              <a:t> 變數。</a:t>
            </a:r>
            <a:endParaRPr lang="en-US" altLang="zh-TW" sz="2800" smtClean="0">
              <a:ea typeface="微軟正黑體" pitchFamily="34" charset="-120"/>
            </a:endParaRPr>
          </a:p>
          <a:p>
            <a:pPr>
              <a:lnSpc>
                <a:spcPct val="130000"/>
              </a:lnSpc>
              <a:spcBef>
                <a:spcPct val="0"/>
              </a:spcBef>
              <a:buFont typeface="Calibri" pitchFamily="34" charset="0"/>
              <a:buNone/>
            </a:pPr>
            <a:r>
              <a:rPr lang="zh-TW" altLang="en-US" sz="800" smtClean="0">
                <a:ea typeface="微軟正黑體" pitchFamily="34" charset="-120"/>
              </a:rPr>
              <a:t> </a:t>
            </a:r>
            <a:endParaRPr lang="en-US" altLang="zh-TW" sz="800" smtClean="0">
              <a:ea typeface="微軟正黑體" pitchFamily="34" charset="-120"/>
            </a:endParaRPr>
          </a:p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TW" altLang="en-US" sz="2800" smtClean="0">
                <a:ea typeface="微軟正黑體" pitchFamily="34" charset="-120"/>
              </a:rPr>
              <a:t>功能方塊的樣例變數 </a:t>
            </a:r>
            <a:r>
              <a:rPr lang="en-US" altLang="zh-TW" sz="2800" smtClean="0">
                <a:ea typeface="微軟正黑體" pitchFamily="34" charset="-120"/>
              </a:rPr>
              <a:t>(Instance)</a:t>
            </a:r>
            <a:r>
              <a:rPr lang="zh-TW" altLang="en-US" sz="2800" smtClean="0">
                <a:ea typeface="微軟正黑體" pitchFamily="34" charset="-120"/>
              </a:rPr>
              <a:t>，其形態需指定為</a:t>
            </a:r>
            <a:r>
              <a:rPr lang="en-US" altLang="zh-TW" sz="2800" smtClean="0">
                <a:ea typeface="微軟正黑體" pitchFamily="34" charset="-120"/>
              </a:rPr>
              <a:t/>
            </a:r>
            <a:br>
              <a:rPr lang="en-US" altLang="zh-TW" sz="2800" smtClean="0">
                <a:ea typeface="微軟正黑體" pitchFamily="34" charset="-120"/>
              </a:rPr>
            </a:br>
            <a:r>
              <a:rPr lang="zh-TW" altLang="en-US" sz="2800" smtClean="0">
                <a:ea typeface="微軟正黑體" pitchFamily="34" charset="-120"/>
              </a:rPr>
              <a:t>和功能方塊的名稱相同。</a:t>
            </a:r>
            <a:r>
              <a:rPr lang="en-US" altLang="zh-TW" sz="2800" smtClean="0">
                <a:ea typeface="微軟正黑體" pitchFamily="34" charset="-120"/>
              </a:rPr>
              <a:t/>
            </a:r>
            <a:br>
              <a:rPr lang="en-US" altLang="zh-TW" sz="2800" smtClean="0">
                <a:ea typeface="微軟正黑體" pitchFamily="34" charset="-120"/>
              </a:rPr>
            </a:br>
            <a:r>
              <a:rPr lang="en-US" altLang="zh-TW" sz="2800" smtClean="0">
                <a:ea typeface="微軟正黑體" pitchFamily="34" charset="-120"/>
              </a:rPr>
              <a:t> (</a:t>
            </a:r>
            <a:r>
              <a:rPr lang="zh-TW" altLang="en-US" sz="2800" smtClean="0">
                <a:ea typeface="微軟正黑體" pitchFamily="34" charset="-120"/>
              </a:rPr>
              <a:t>例如</a:t>
            </a:r>
            <a:r>
              <a:rPr lang="en-US" altLang="zh-TW" sz="2800" smtClean="0">
                <a:ea typeface="微軟正黑體" pitchFamily="34" charset="-120"/>
              </a:rPr>
              <a:t>:</a:t>
            </a:r>
            <a:r>
              <a:rPr lang="zh-TW" altLang="en-US" sz="2800" smtClean="0">
                <a:ea typeface="微軟正黑體" pitchFamily="34" charset="-120"/>
              </a:rPr>
              <a:t> </a:t>
            </a:r>
            <a:r>
              <a:rPr lang="en-US" altLang="zh-TW" sz="2800" smtClean="0">
                <a:ea typeface="微軟正黑體" pitchFamily="34" charset="-120"/>
              </a:rPr>
              <a:t>Inst_TIME_GET </a:t>
            </a:r>
            <a:r>
              <a:rPr lang="zh-TW" altLang="en-US" sz="2800" smtClean="0">
                <a:ea typeface="微軟正黑體" pitchFamily="34" charset="-120"/>
              </a:rPr>
              <a:t>，型態為 </a:t>
            </a:r>
            <a:r>
              <a:rPr lang="en-US" altLang="zh-TW" sz="2800" smtClean="0">
                <a:ea typeface="微軟正黑體" pitchFamily="34" charset="-120"/>
              </a:rPr>
              <a:t>TIME_GET)</a:t>
            </a:r>
          </a:p>
          <a:p>
            <a:pPr>
              <a:buFont typeface="Calibri" pitchFamily="34" charset="0"/>
              <a:buNone/>
            </a:pPr>
            <a:endParaRPr lang="en-US" altLang="zh-TW" sz="2800" smtClean="0">
              <a:latin typeface="Arial" charset="0"/>
            </a:endParaRPr>
          </a:p>
          <a:p>
            <a:pPr>
              <a:buFont typeface="Calibri" pitchFamily="34" charset="0"/>
              <a:buNone/>
            </a:pPr>
            <a:r>
              <a:rPr lang="en-US" altLang="zh-TW" sz="2800" smtClean="0"/>
              <a:t> </a:t>
            </a:r>
          </a:p>
        </p:txBody>
      </p:sp>
      <p:sp>
        <p:nvSpPr>
          <p:cNvPr id="44036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A54CC2C-9F45-4546-A5CC-EE1AB445E553}" type="slidenum">
              <a:rPr lang="zh-TW" altLang="en-US" smtClean="0">
                <a:ea typeface="新細明體" charset="-120"/>
              </a:rPr>
              <a:pPr/>
              <a:t>32</a:t>
            </a:fld>
            <a:endParaRPr lang="en-US" altLang="zh-TW" smtClean="0"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98" name="Group 82"/>
          <p:cNvGraphicFramePr>
            <a:graphicFrameLocks noGrp="1"/>
          </p:cNvGraphicFramePr>
          <p:nvPr/>
        </p:nvGraphicFramePr>
        <p:xfrm>
          <a:off x="1258888" y="1211263"/>
          <a:ext cx="7394575" cy="5048258"/>
        </p:xfrm>
        <a:graphic>
          <a:graphicData uri="http://schemas.openxmlformats.org/drawingml/2006/table">
            <a:tbl>
              <a:tblPr/>
              <a:tblGrid>
                <a:gridCol w="1646237"/>
                <a:gridCol w="2789238"/>
                <a:gridCol w="2959100"/>
              </a:tblGrid>
              <a:tr h="24387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  <a:cs typeface="Times New Roman" pitchFamily="18" charset="0"/>
                        </a:rPr>
                        <a:t>資料型態</a:t>
                      </a:r>
                      <a:endParaRPr kumimoji="0" lang="en-US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6897" marR="6689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  <a:cs typeface="Times New Roman" pitchFamily="18" charset="0"/>
                        </a:rPr>
                        <a:t>Bits</a:t>
                      </a:r>
                      <a:endParaRPr kumimoji="0" lang="en-US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6897" marR="6689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  <a:cs typeface="Times New Roman" pitchFamily="18" charset="0"/>
                        </a:rPr>
                        <a:t>數值範圍</a:t>
                      </a:r>
                      <a:endParaRPr kumimoji="0" lang="en-US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6897" marR="6689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BDB"/>
                    </a:solidFill>
                  </a:tcPr>
                </a:tc>
              </a:tr>
              <a:tr h="28261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  <a:cs typeface="Times New Roman" pitchFamily="18" charset="0"/>
                        </a:rPr>
                        <a:t>BOOL (*)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6897" marR="6689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  <a:cs typeface="Times New Roman" pitchFamily="18" charset="0"/>
                        </a:rPr>
                        <a:t>---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6897" marR="6689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  <a:cs typeface="Times New Roman" pitchFamily="18" charset="0"/>
                        </a:rPr>
                        <a:t>TRUE</a:t>
                      </a: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  <a:cs typeface="Times New Roman" pitchFamily="18" charset="0"/>
                        </a:rPr>
                        <a:t>，</a:t>
                      </a: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  <a:cs typeface="Times New Roman" pitchFamily="18" charset="0"/>
                        </a:rPr>
                        <a:t>FALSE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6897" marR="6689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61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  <a:cs typeface="Times New Roman" pitchFamily="18" charset="0"/>
                        </a:rPr>
                        <a:t>SINT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6897" marR="6689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  <a:cs typeface="Times New Roman" pitchFamily="18" charset="0"/>
                        </a:rPr>
                        <a:t>8 bits (Small int, signed)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6897" marR="6689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  <a:cs typeface="Times New Roman" pitchFamily="18" charset="0"/>
                        </a:rPr>
                        <a:t>-128 ~ +127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6897" marR="6689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28261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  <a:cs typeface="Times New Roman" pitchFamily="18" charset="0"/>
                        </a:rPr>
                        <a:t>USINT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6897" marR="6689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  <a:cs typeface="Times New Roman" pitchFamily="18" charset="0"/>
                        </a:rPr>
                        <a:t>8 bits (Unsigned small int)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6897" marR="6689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  <a:cs typeface="Times New Roman" pitchFamily="18" charset="0"/>
                        </a:rPr>
                        <a:t>0 ~ +255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6897" marR="6689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61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  <a:cs typeface="Times New Roman" pitchFamily="18" charset="0"/>
                        </a:rPr>
                        <a:t>BYTE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6897" marR="6689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8261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  <a:cs typeface="Times New Roman" pitchFamily="18" charset="0"/>
                        </a:rPr>
                        <a:t>INT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6897" marR="6689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  <a:cs typeface="Times New Roman" pitchFamily="18" charset="0"/>
                        </a:rPr>
                        <a:t>16 bits (Int, signed)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6897" marR="6689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  <a:cs typeface="新細明體" pitchFamily="18" charset="-120"/>
                        </a:rPr>
                        <a:t>-32768 ~ +32767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6897" marR="6689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28261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  <a:cs typeface="Times New Roman" pitchFamily="18" charset="0"/>
                        </a:rPr>
                        <a:t>UINT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6897" marR="6689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  <a:cs typeface="Times New Roman" pitchFamily="18" charset="0"/>
                        </a:rPr>
                        <a:t>16 bits (Unsigned int)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6897" marR="6689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  <a:cs typeface="新細明體" pitchFamily="18" charset="-120"/>
                        </a:rPr>
                        <a:t>0 ~ +65535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6897" marR="6689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61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  <a:cs typeface="Times New Roman" pitchFamily="18" charset="0"/>
                        </a:rPr>
                        <a:t>WORD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6897" marR="6689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8261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  <a:cs typeface="Times New Roman" pitchFamily="18" charset="0"/>
                        </a:rPr>
                        <a:t>DINT (*)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6897" marR="6689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  <a:cs typeface="Times New Roman" pitchFamily="18" charset="0"/>
                        </a:rPr>
                        <a:t>32 bits (Double int, signed)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6897" marR="6689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  <a:cs typeface="新細明體" pitchFamily="18" charset="-120"/>
                        </a:rPr>
                        <a:t>-2147483648 ~ +2147483647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6897" marR="6689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28261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  <a:cs typeface="Times New Roman" pitchFamily="18" charset="0"/>
                        </a:rPr>
                        <a:t>UDINT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6897" marR="6689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  <a:cs typeface="Times New Roman" pitchFamily="18" charset="0"/>
                        </a:rPr>
                        <a:t>32 bits (Unsigned double int)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6897" marR="6689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Kozuka Mincho Pro H" pitchFamily="18" charset="-128"/>
                          <a:cs typeface="新細明體" pitchFamily="18" charset="-120"/>
                        </a:rPr>
                        <a:t>0 ~ +4294967295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6897" marR="6689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61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  <a:cs typeface="Times New Roman" pitchFamily="18" charset="0"/>
                        </a:rPr>
                        <a:t>DWORD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6897" marR="6689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8261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  <a:cs typeface="Times New Roman" pitchFamily="18" charset="0"/>
                        </a:rPr>
                        <a:t>LINT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6897" marR="6689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  <a:cs typeface="Times New Roman" pitchFamily="18" charset="0"/>
                        </a:rPr>
                        <a:t>64 bits (Large int, signed)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6897" marR="6689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  <a:cs typeface="Times New Roman" pitchFamily="18" charset="0"/>
                        </a:rPr>
                        <a:t>-2</a:t>
                      </a:r>
                      <a:r>
                        <a:rPr kumimoji="0" lang="en-US" altLang="zh-TW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  <a:cs typeface="Times New Roman" pitchFamily="18" charset="0"/>
                        </a:rPr>
                        <a:t>63 </a:t>
                      </a: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  <a:cs typeface="Times New Roman" pitchFamily="18" charset="0"/>
                        </a:rPr>
                        <a:t>~ +(2</a:t>
                      </a:r>
                      <a:r>
                        <a:rPr kumimoji="0" lang="en-US" altLang="zh-TW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  <a:cs typeface="Times New Roman" pitchFamily="18" charset="0"/>
                        </a:rPr>
                        <a:t>63</a:t>
                      </a: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  <a:cs typeface="Times New Roman" pitchFamily="18" charset="0"/>
                        </a:rPr>
                        <a:t>-1)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6897" marR="6689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28261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  <a:cs typeface="Times New Roman" pitchFamily="18" charset="0"/>
                        </a:rPr>
                        <a:t>ULINT (No support)</a:t>
                      </a:r>
                      <a:endParaRPr kumimoji="0" lang="zh-TW" altLang="zh-TW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6897" marR="6689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  <a:cs typeface="Times New Roman" pitchFamily="18" charset="0"/>
                        </a:rPr>
                        <a:t>64 bits (Unsigned large int)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  <a:cs typeface="Times New Roman" pitchFamily="18" charset="0"/>
                        </a:rPr>
                        <a:t>N</a:t>
                      </a:r>
                      <a:r>
                        <a:rPr kumimoji="0" lang="en-US" altLang="zh-TW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  <a:cs typeface="Times New Roman" pitchFamily="18" charset="0"/>
                        </a:rPr>
                        <a:t>o support the Win-GRAF PAC.</a:t>
                      </a:r>
                      <a:endParaRPr kumimoji="0" lang="zh-TW" altLang="zh-TW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6897" marR="6689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Kozuka Mincho Pro H" pitchFamily="18" charset="-128"/>
                          <a:cs typeface="新細明體" pitchFamily="18" charset="-120"/>
                        </a:rPr>
                        <a:t>0 ~ +(2</a:t>
                      </a:r>
                      <a:r>
                        <a:rPr kumimoji="0" lang="en-US" altLang="zh-TW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Kozuka Mincho Pro H" pitchFamily="18" charset="-128"/>
                          <a:cs typeface="新細明體" pitchFamily="18" charset="-120"/>
                        </a:rPr>
                        <a:t>64</a:t>
                      </a: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Kozuka Mincho Pro H" pitchFamily="18" charset="-128"/>
                          <a:cs typeface="新細明體" pitchFamily="18" charset="-120"/>
                        </a:rPr>
                        <a:t>-1)</a:t>
                      </a:r>
                      <a:endParaRPr kumimoji="0" lang="zh-TW" altLang="zh-TW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6897" marR="6689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61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  <a:cs typeface="Times New Roman" pitchFamily="18" charset="0"/>
                        </a:rPr>
                        <a:t>LWORD (No support)</a:t>
                      </a:r>
                      <a:endParaRPr kumimoji="0" lang="zh-TW" altLang="zh-TW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6897" marR="6689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8261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  <a:cs typeface="Times New Roman" pitchFamily="18" charset="0"/>
                        </a:rPr>
                        <a:t>REAL (*)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6897" marR="6689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  <a:cs typeface="Times New Roman" pitchFamily="18" charset="0"/>
                        </a:rPr>
                        <a:t>32 bits (Floating point)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6897" marR="6689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Kozuka Mincho Pro H" pitchFamily="18" charset="-128"/>
                          <a:cs typeface="新細明體" pitchFamily="18" charset="-120"/>
                        </a:rPr>
                        <a:t>±3.4×10</a:t>
                      </a:r>
                      <a:r>
                        <a:rPr kumimoji="0" lang="en-US" altLang="zh-TW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Kozuka Mincho Pro H" pitchFamily="18" charset="-128"/>
                          <a:cs typeface="新細明體" pitchFamily="18" charset="-120"/>
                        </a:rPr>
                        <a:t>-38</a:t>
                      </a: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Kozuka Mincho Pro H" pitchFamily="18" charset="-128"/>
                          <a:cs typeface="新細明體" pitchFamily="18" charset="-120"/>
                        </a:rPr>
                        <a:t> ~ ±3.4×10</a:t>
                      </a:r>
                      <a:r>
                        <a:rPr kumimoji="0" lang="en-US" altLang="zh-TW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Kozuka Mincho Pro H" pitchFamily="18" charset="-128"/>
                          <a:cs typeface="新細明體" pitchFamily="18" charset="-120"/>
                        </a:rPr>
                        <a:t>38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6897" marR="6689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28261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  <a:cs typeface="Times New Roman" pitchFamily="18" charset="0"/>
                        </a:rPr>
                        <a:t>LREAL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6897" marR="6689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  <a:cs typeface="Times New Roman" pitchFamily="18" charset="0"/>
                        </a:rPr>
                        <a:t>64 bits (Floating point)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6897" marR="6689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Kozuka Mincho Pro H" pitchFamily="18" charset="-128"/>
                          <a:cs typeface="新細明體" pitchFamily="18" charset="-120"/>
                        </a:rPr>
                        <a:t>±1.7×10</a:t>
                      </a:r>
                      <a:r>
                        <a:rPr kumimoji="0" lang="en-US" altLang="zh-TW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Kozuka Mincho Pro H" pitchFamily="18" charset="-128"/>
                          <a:cs typeface="新細明體" pitchFamily="18" charset="-120"/>
                        </a:rPr>
                        <a:t>-308</a:t>
                      </a: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Kozuka Mincho Pro H" pitchFamily="18" charset="-128"/>
                          <a:cs typeface="新細明體" pitchFamily="18" charset="-120"/>
                        </a:rPr>
                        <a:t> ~ ±1.7×10</a:t>
                      </a:r>
                      <a:r>
                        <a:rPr kumimoji="0" lang="en-US" altLang="zh-TW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Kozuka Mincho Pro H" pitchFamily="18" charset="-128"/>
                          <a:cs typeface="新細明體" pitchFamily="18" charset="-120"/>
                        </a:rPr>
                        <a:t>308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6897" marR="6689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61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  <a:cs typeface="Times New Roman" pitchFamily="18" charset="0"/>
                        </a:rPr>
                        <a:t>STRING (*)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6897" marR="6689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  <a:cs typeface="Times New Roman" pitchFamily="18" charset="0"/>
                        </a:rPr>
                        <a:t>Max.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  <a:cs typeface="Times New Roman" pitchFamily="18" charset="0"/>
                        </a:rPr>
                        <a:t>255 characters</a:t>
                      </a: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6897" marR="6689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  <a:cs typeface="Times New Roman" pitchFamily="18" charset="0"/>
                        </a:rPr>
                        <a:t>---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6897" marR="6689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28261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  <a:cs typeface="Times New Roman" pitchFamily="18" charset="0"/>
                        </a:rPr>
                        <a:t>TIME (*)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6897" marR="6689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  <a:cs typeface="Times New Roman" pitchFamily="18" charset="0"/>
                        </a:rPr>
                        <a:t>32 bits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6897" marR="6689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  <a:cs typeface="Times New Roman" pitchFamily="18" charset="0"/>
                        </a:rPr>
                        <a:t>T#0ms ~ T#23h59m59s999ms</a:t>
                      </a:r>
                      <a:endParaRPr kumimoji="0" lang="zh-TW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6897" marR="6689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5128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836169B-B399-4714-8187-66EB8D353624}" type="slidenum">
              <a:rPr lang="zh-TW" altLang="en-US" smtClean="0">
                <a:ea typeface="新細明體" charset="-120"/>
              </a:rPr>
              <a:pPr/>
              <a:t>33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36938" name="標題 2"/>
          <p:cNvSpPr txBox="1">
            <a:spLocks/>
          </p:cNvSpPr>
          <p:nvPr/>
        </p:nvSpPr>
        <p:spPr bwMode="auto">
          <a:xfrm>
            <a:off x="900113" y="177800"/>
            <a:ext cx="77279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zh-TW" altLang="en-US" sz="4000" b="1" dirty="0">
                <a:solidFill>
                  <a:srgbClr val="0038A8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變數型態</a:t>
            </a:r>
          </a:p>
        </p:txBody>
      </p:sp>
      <p:sp>
        <p:nvSpPr>
          <p:cNvPr id="45130" name="文字方塊 17"/>
          <p:cNvSpPr txBox="1">
            <a:spLocks noChangeArrowheads="1"/>
          </p:cNvSpPr>
          <p:nvPr/>
        </p:nvSpPr>
        <p:spPr bwMode="auto">
          <a:xfrm>
            <a:off x="179388" y="5805488"/>
            <a:ext cx="8778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800">
                <a:ea typeface="微軟正黑體" pitchFamily="34" charset="-120"/>
              </a:rPr>
              <a:t>*: </a:t>
            </a:r>
            <a:r>
              <a:rPr lang="zh-TW" altLang="en-US" sz="1800">
                <a:ea typeface="微軟正黑體" pitchFamily="34" charset="-120"/>
              </a:rPr>
              <a:t>常用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TW" sz="4000" smtClean="0"/>
              <a:t>TIME </a:t>
            </a:r>
            <a:r>
              <a:rPr lang="zh-TW" altLang="en-US" sz="4000" smtClean="0">
                <a:latin typeface="微軟正黑體" pitchFamily="34" charset="-120"/>
                <a:ea typeface="微軟正黑體" pitchFamily="34" charset="-120"/>
              </a:rPr>
              <a:t>變數</a:t>
            </a:r>
            <a:endParaRPr lang="en-US" altLang="zh-TW" sz="400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608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TW" altLang="en-US" sz="2800" smtClean="0">
                <a:ea typeface="微軟正黑體" pitchFamily="34" charset="-120"/>
              </a:rPr>
              <a:t>數值</a:t>
            </a:r>
            <a:r>
              <a:rPr lang="en-US" altLang="zh-TW" sz="2800" smtClean="0">
                <a:ea typeface="微軟正黑體" pitchFamily="34" charset="-120"/>
              </a:rPr>
              <a:t> : T#23h59m59s999ms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TW" altLang="en-US" sz="2800" smtClean="0">
                <a:ea typeface="微軟正黑體" pitchFamily="34" charset="-120"/>
              </a:rPr>
              <a:t>永遠是正數</a:t>
            </a:r>
            <a:r>
              <a:rPr lang="en-US" altLang="zh-TW" sz="2800" smtClean="0">
                <a:ea typeface="微軟正黑體" pitchFamily="34" charset="-120"/>
              </a:rPr>
              <a:t>,  “-T#5s “ </a:t>
            </a:r>
            <a:r>
              <a:rPr lang="zh-TW" altLang="en-US" sz="2800" smtClean="0">
                <a:ea typeface="微軟正黑體" pitchFamily="34" charset="-120"/>
              </a:rPr>
              <a:t>是錯誤的</a:t>
            </a:r>
            <a:endParaRPr lang="en-US" altLang="zh-TW" sz="2800" smtClean="0">
              <a:ea typeface="微軟正黑體" pitchFamily="34" charset="-120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TW" sz="2800" smtClean="0">
                <a:ea typeface="微軟正黑體" pitchFamily="34" charset="-120"/>
              </a:rPr>
              <a:t>“T#10.5s” </a:t>
            </a:r>
            <a:r>
              <a:rPr lang="zh-TW" altLang="en-US" sz="2800" smtClean="0">
                <a:ea typeface="微軟正黑體" pitchFamily="34" charset="-120"/>
              </a:rPr>
              <a:t>是錯誤的</a:t>
            </a:r>
            <a:r>
              <a:rPr lang="en-US" altLang="zh-TW" sz="2800" smtClean="0">
                <a:ea typeface="微軟正黑體" pitchFamily="34" charset="-120"/>
              </a:rPr>
              <a:t>, “T#10s500ms” </a:t>
            </a:r>
            <a:r>
              <a:rPr lang="zh-TW" altLang="en-US" sz="2800" smtClean="0">
                <a:ea typeface="微軟正黑體" pitchFamily="34" charset="-120"/>
              </a:rPr>
              <a:t>是正確的</a:t>
            </a:r>
            <a:endParaRPr lang="en-US" altLang="zh-TW" sz="2800" smtClean="0">
              <a:ea typeface="微軟正黑體" pitchFamily="34" charset="-120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TW" altLang="en-US" sz="2800" smtClean="0">
                <a:ea typeface="微軟正黑體" pitchFamily="34" charset="-120"/>
              </a:rPr>
              <a:t>計數</a:t>
            </a:r>
            <a:r>
              <a:rPr lang="en-US" altLang="zh-TW" sz="2800" smtClean="0">
                <a:ea typeface="微軟正黑體" pitchFamily="34" charset="-120"/>
              </a:rPr>
              <a:t>/ </a:t>
            </a:r>
            <a:r>
              <a:rPr lang="zh-TW" altLang="en-US" sz="2800" smtClean="0">
                <a:ea typeface="微軟正黑體" pitchFamily="34" charset="-120"/>
              </a:rPr>
              <a:t>停止</a:t>
            </a:r>
            <a:r>
              <a:rPr lang="en-US" altLang="zh-TW" sz="2800" smtClean="0">
                <a:ea typeface="微軟正黑體" pitchFamily="34" charset="-120"/>
              </a:rPr>
              <a:t> / </a:t>
            </a:r>
            <a:r>
              <a:rPr lang="zh-TW" altLang="en-US" sz="2800" smtClean="0">
                <a:ea typeface="微軟正黑體" pitchFamily="34" charset="-120"/>
              </a:rPr>
              <a:t>重置 </a:t>
            </a:r>
            <a:r>
              <a:rPr lang="en-US" altLang="zh-TW" sz="2800" smtClean="0">
                <a:ea typeface="微軟正黑體" pitchFamily="34" charset="-120"/>
              </a:rPr>
              <a:t>TIME </a:t>
            </a:r>
            <a:r>
              <a:rPr lang="zh-TW" altLang="en-US" sz="2800" smtClean="0">
                <a:ea typeface="微軟正黑體" pitchFamily="34" charset="-120"/>
              </a:rPr>
              <a:t>變數</a:t>
            </a:r>
            <a:endParaRPr lang="en-US" altLang="zh-TW" sz="2800" smtClean="0">
              <a:ea typeface="微軟正黑體" pitchFamily="34" charset="-120"/>
            </a:endParaRPr>
          </a:p>
          <a:p>
            <a:pPr>
              <a:lnSpc>
                <a:spcPct val="130000"/>
              </a:lnSpc>
              <a:spcBef>
                <a:spcPct val="0"/>
              </a:spcBef>
              <a:buFont typeface="Calibri" pitchFamily="34" charset="0"/>
              <a:buNone/>
            </a:pPr>
            <a:r>
              <a:rPr lang="en-US" altLang="zh-TW" sz="2800" smtClean="0">
                <a:ea typeface="微軟正黑體" pitchFamily="34" charset="-120"/>
              </a:rPr>
              <a:t>	tStart(TIME_VAR1) ;</a:t>
            </a:r>
          </a:p>
          <a:p>
            <a:pPr>
              <a:lnSpc>
                <a:spcPct val="130000"/>
              </a:lnSpc>
              <a:spcBef>
                <a:spcPct val="0"/>
              </a:spcBef>
              <a:buFont typeface="Calibri" pitchFamily="34" charset="0"/>
              <a:buNone/>
            </a:pPr>
            <a:r>
              <a:rPr lang="en-US" altLang="zh-TW" sz="2800" smtClean="0">
                <a:ea typeface="微軟正黑體" pitchFamily="34" charset="-120"/>
              </a:rPr>
              <a:t>    tStop(TIME_VAR1) ;</a:t>
            </a:r>
          </a:p>
          <a:p>
            <a:pPr>
              <a:lnSpc>
                <a:spcPct val="130000"/>
              </a:lnSpc>
              <a:spcBef>
                <a:spcPct val="0"/>
              </a:spcBef>
              <a:buFont typeface="Calibri" pitchFamily="34" charset="0"/>
              <a:buNone/>
            </a:pPr>
            <a:r>
              <a:rPr lang="en-US" altLang="zh-TW" sz="2800" smtClean="0">
                <a:ea typeface="微軟正黑體" pitchFamily="34" charset="-120"/>
              </a:rPr>
              <a:t>    TIME_VAR1 := T#0s </a:t>
            </a:r>
            <a:r>
              <a:rPr lang="en-US" altLang="zh-TW" smtClean="0">
                <a:ea typeface="微軟正黑體" pitchFamily="34" charset="-120"/>
              </a:rPr>
              <a:t>;</a:t>
            </a:r>
          </a:p>
        </p:txBody>
      </p:sp>
      <p:sp>
        <p:nvSpPr>
          <p:cNvPr id="46084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10EA461-9704-4811-A151-63C5E73B9E64}" type="slidenum">
              <a:rPr lang="zh-TW" altLang="en-US" smtClean="0">
                <a:ea typeface="新細明體" charset="-120"/>
              </a:rPr>
              <a:pPr/>
              <a:t>34</a:t>
            </a:fld>
            <a:endParaRPr lang="en-US" altLang="zh-TW" smtClean="0"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zh-TW" altLang="en-US" sz="4000" smtClean="0">
                <a:latin typeface="微軟正黑體" pitchFamily="34" charset="-120"/>
                <a:ea typeface="微軟正黑體" pitchFamily="34" charset="-120"/>
              </a:rPr>
              <a:t>資料型態轉換</a:t>
            </a:r>
            <a:endParaRPr lang="en-US" altLang="zh-TW" sz="400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5059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defRPr/>
            </a:pPr>
            <a:r>
              <a:rPr lang="zh-TW" altLang="en-US" sz="2800" dirty="0" smtClean="0">
                <a:ea typeface="微軟正黑體" pitchFamily="34" charset="-120"/>
              </a:rPr>
              <a:t>數學運算，需使用相同的資料型態。</a:t>
            </a:r>
            <a:endParaRPr lang="en-US" altLang="zh-TW" sz="2800" dirty="0" smtClean="0">
              <a:ea typeface="微軟正黑體" pitchFamily="34" charset="-120"/>
            </a:endParaRPr>
          </a:p>
          <a:p>
            <a:pPr>
              <a:buFont typeface="Calibri" pitchFamily="34" charset="0"/>
              <a:buNone/>
              <a:defRPr/>
            </a:pPr>
            <a:r>
              <a:rPr lang="en-US" altLang="zh-TW" sz="2800" dirty="0" smtClean="0"/>
              <a:t>	</a:t>
            </a:r>
            <a:r>
              <a:rPr lang="zh-TW" altLang="en-US" sz="2800" dirty="0" smtClean="0">
                <a:ea typeface="微軟正黑體" pitchFamily="34" charset="-120"/>
              </a:rPr>
              <a:t>錯誤</a:t>
            </a:r>
            <a:r>
              <a:rPr lang="en-US" altLang="zh-TW" sz="2800" dirty="0" smtClean="0">
                <a:ea typeface="微軟正黑體" pitchFamily="34" charset="-120"/>
              </a:rPr>
              <a:t> :    DINT01 := REAL01 + 5 ;  </a:t>
            </a:r>
          </a:p>
          <a:p>
            <a:pPr indent="12700">
              <a:buFont typeface="Calibri" pitchFamily="34" charset="0"/>
              <a:buNone/>
              <a:tabLst>
                <a:tab pos="1524000" algn="l"/>
              </a:tabLst>
              <a:defRPr/>
            </a:pPr>
            <a:r>
              <a:rPr lang="zh-TW" altLang="en-US" sz="2800" dirty="0" smtClean="0">
                <a:ea typeface="微軟正黑體" pitchFamily="34" charset="-120"/>
              </a:rPr>
              <a:t>正確</a:t>
            </a:r>
            <a:r>
              <a:rPr lang="en-US" altLang="zh-TW" sz="2800" dirty="0" smtClean="0">
                <a:ea typeface="微軟正黑體" pitchFamily="34" charset="-120"/>
              </a:rPr>
              <a:t>:	DINT01 := </a:t>
            </a:r>
            <a:r>
              <a:rPr lang="en-US" altLang="zh-TW" sz="2800" dirty="0" err="1" smtClean="0">
                <a:ea typeface="微軟正黑體" pitchFamily="34" charset="-120"/>
              </a:rPr>
              <a:t>Any_To_DINT</a:t>
            </a:r>
            <a:r>
              <a:rPr lang="en-US" altLang="zh-TW" sz="2800" dirty="0" smtClean="0">
                <a:ea typeface="微軟正黑體" pitchFamily="34" charset="-120"/>
              </a:rPr>
              <a:t>(REAL01) + 5 ;</a:t>
            </a:r>
          </a:p>
          <a:p>
            <a:pPr indent="12700">
              <a:buFont typeface="Calibri" pitchFamily="34" charset="0"/>
              <a:buNone/>
              <a:tabLst>
                <a:tab pos="1524000" algn="l"/>
              </a:tabLst>
              <a:defRPr/>
            </a:pPr>
            <a:r>
              <a:rPr lang="zh-TW" altLang="en-US" sz="2400" dirty="0" smtClean="0">
                <a:ea typeface="微軟正黑體" pitchFamily="34" charset="-120"/>
              </a:rPr>
              <a:t> </a:t>
            </a:r>
            <a:r>
              <a:rPr lang="zh-TW" altLang="en-US" sz="900" dirty="0" smtClean="0">
                <a:ea typeface="微軟正黑體" pitchFamily="34" charset="-120"/>
              </a:rPr>
              <a:t> </a:t>
            </a:r>
            <a:endParaRPr lang="en-US" altLang="zh-TW" sz="2400" dirty="0" smtClean="0">
              <a:ea typeface="微軟正黑體" pitchFamily="34" charset="-120"/>
            </a:endParaRPr>
          </a:p>
          <a:p>
            <a:pPr>
              <a:defRPr/>
            </a:pPr>
            <a:r>
              <a:rPr lang="zh-TW" altLang="en-US" sz="2800" dirty="0" smtClean="0">
                <a:ea typeface="微軟正黑體" pitchFamily="34" charset="-120"/>
              </a:rPr>
              <a:t>比較數值，需使用相同的資料型態。</a:t>
            </a:r>
            <a:endParaRPr lang="en-US" altLang="zh-TW" sz="2800" dirty="0" smtClean="0">
              <a:ea typeface="微軟正黑體" pitchFamily="34" charset="-120"/>
            </a:endParaRPr>
          </a:p>
          <a:p>
            <a:pPr marL="355600" indent="0">
              <a:buFont typeface="Calibri" pitchFamily="34" charset="0"/>
              <a:buNone/>
              <a:tabLst>
                <a:tab pos="1524000" algn="l"/>
              </a:tabLst>
              <a:defRPr/>
            </a:pPr>
            <a:r>
              <a:rPr lang="zh-TW" altLang="en-US" sz="2800" dirty="0" smtClean="0">
                <a:ea typeface="微軟正黑體" pitchFamily="34" charset="-120"/>
              </a:rPr>
              <a:t>錯誤</a:t>
            </a:r>
            <a:r>
              <a:rPr lang="en-US" altLang="zh-TW" sz="2800" dirty="0" smtClean="0">
                <a:ea typeface="微軟正黑體" pitchFamily="34" charset="-120"/>
              </a:rPr>
              <a:t> </a:t>
            </a:r>
            <a:r>
              <a:rPr lang="en-US" altLang="zh-TW" sz="2800" dirty="0" smtClean="0"/>
              <a:t>:    if  DINT01 &gt; REAL01  then  </a:t>
            </a:r>
          </a:p>
          <a:p>
            <a:pPr marL="355600" indent="0">
              <a:buFont typeface="Calibri" pitchFamily="34" charset="0"/>
              <a:buNone/>
              <a:tabLst>
                <a:tab pos="1524000" algn="l"/>
              </a:tabLst>
              <a:defRPr/>
            </a:pPr>
            <a:r>
              <a:rPr lang="zh-TW" altLang="en-US" sz="2800" dirty="0" smtClean="0">
                <a:ea typeface="微軟正黑體" pitchFamily="34" charset="-120"/>
              </a:rPr>
              <a:t>正確</a:t>
            </a:r>
            <a:r>
              <a:rPr lang="en-US" altLang="zh-TW" sz="2800" dirty="0" smtClean="0"/>
              <a:t>:	if  </a:t>
            </a:r>
            <a:r>
              <a:rPr lang="en-US" altLang="zh-TW" sz="2800" dirty="0" err="1" smtClean="0"/>
              <a:t>Any_To_REAL</a:t>
            </a:r>
            <a:r>
              <a:rPr lang="en-US" altLang="zh-TW" sz="2800" dirty="0" smtClean="0"/>
              <a:t>(DINT01) &gt; REAL01  then</a:t>
            </a:r>
          </a:p>
          <a:p>
            <a:pPr>
              <a:buFont typeface="Calibri" pitchFamily="34" charset="0"/>
              <a:buNone/>
              <a:defRPr/>
            </a:pPr>
            <a:endParaRPr lang="en-US" altLang="zh-TW" dirty="0" smtClean="0"/>
          </a:p>
        </p:txBody>
      </p:sp>
      <p:sp>
        <p:nvSpPr>
          <p:cNvPr id="47108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2C45FED-79D2-4E0F-A4DB-0611A3B24A84}" type="slidenum">
              <a:rPr lang="zh-TW" altLang="en-US" smtClean="0">
                <a:ea typeface="新細明體" charset="-120"/>
              </a:rPr>
              <a:pPr/>
              <a:t>35</a:t>
            </a:fld>
            <a:endParaRPr lang="en-US" altLang="zh-TW" smtClean="0"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zh-TW" altLang="en-US" sz="4000" dirty="0" smtClean="0">
                <a:latin typeface="+mn-lt"/>
                <a:ea typeface="微軟正黑體" pitchFamily="34" charset="-120"/>
              </a:rPr>
              <a:t>資料型態轉換功能</a:t>
            </a:r>
            <a:endParaRPr lang="en-US" altLang="zh-TW" sz="4000" dirty="0" smtClean="0">
              <a:latin typeface="+mn-lt"/>
              <a:ea typeface="微軟正黑體" pitchFamily="34" charset="-120"/>
            </a:endParaRPr>
          </a:p>
        </p:txBody>
      </p:sp>
      <p:sp>
        <p:nvSpPr>
          <p:cNvPr id="48131" name="Rectangle 3"/>
          <p:cNvSpPr>
            <a:spLocks noGrp="1"/>
          </p:cNvSpPr>
          <p:nvPr>
            <p:ph type="body" idx="4294967295"/>
          </p:nvPr>
        </p:nvSpPr>
        <p:spPr>
          <a:xfrm>
            <a:off x="323850" y="1600200"/>
            <a:ext cx="8640763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TW" altLang="en-US" sz="2800" smtClean="0">
                <a:ea typeface="微軟正黑體" pitchFamily="34" charset="-120"/>
              </a:rPr>
              <a:t>可在 </a:t>
            </a:r>
            <a:r>
              <a:rPr lang="en-US" altLang="zh-TW" sz="2800" smtClean="0">
                <a:ea typeface="微軟正黑體" pitchFamily="34" charset="-120"/>
              </a:rPr>
              <a:t>Win-GRAF </a:t>
            </a:r>
            <a:r>
              <a:rPr lang="zh-TW" altLang="en-US" sz="2800" smtClean="0">
                <a:ea typeface="微軟正黑體" pitchFamily="34" charset="-120"/>
              </a:rPr>
              <a:t>軟體的 </a:t>
            </a:r>
            <a:r>
              <a:rPr lang="en-US" altLang="zh-TW" sz="2800" smtClean="0">
                <a:ea typeface="微軟正黑體" pitchFamily="34" charset="-120"/>
              </a:rPr>
              <a:t>Help </a:t>
            </a:r>
            <a:r>
              <a:rPr lang="zh-TW" altLang="en-US" sz="2800" smtClean="0">
                <a:ea typeface="微軟正黑體" pitchFamily="34" charset="-120"/>
              </a:rPr>
              <a:t>內，搜尋</a:t>
            </a:r>
            <a:r>
              <a:rPr lang="en-US" altLang="zh-TW" sz="2800" smtClean="0">
                <a:ea typeface="微軟正黑體" pitchFamily="34" charset="-120"/>
              </a:rPr>
              <a:t> “conversion”</a:t>
            </a:r>
            <a:r>
              <a:rPr lang="zh-TW" altLang="en-US" sz="2800" smtClean="0">
                <a:ea typeface="微軟正黑體" pitchFamily="34" charset="-120"/>
              </a:rPr>
              <a:t>。</a:t>
            </a:r>
            <a:endParaRPr lang="en-US" altLang="zh-TW" sz="2800" smtClean="0">
              <a:ea typeface="微軟正黑體" pitchFamily="34" charset="-120"/>
            </a:endParaRPr>
          </a:p>
          <a:p>
            <a:pPr>
              <a:lnSpc>
                <a:spcPct val="130000"/>
              </a:lnSpc>
              <a:spcBef>
                <a:spcPct val="0"/>
              </a:spcBef>
              <a:buFont typeface="Calibri" pitchFamily="34" charset="0"/>
              <a:buNone/>
            </a:pPr>
            <a:r>
              <a:rPr lang="en-US" altLang="zh-TW" sz="2800" smtClean="0"/>
              <a:t>	Any_To_BOOL	,  Any_to_SINT</a:t>
            </a:r>
          </a:p>
          <a:p>
            <a:pPr>
              <a:lnSpc>
                <a:spcPct val="130000"/>
              </a:lnSpc>
              <a:spcBef>
                <a:spcPct val="0"/>
              </a:spcBef>
              <a:buFont typeface="Calibri" pitchFamily="34" charset="0"/>
              <a:buNone/>
            </a:pPr>
            <a:r>
              <a:rPr lang="en-US" altLang="zh-TW" sz="2800" smtClean="0"/>
              <a:t>	Any_To_INT	,  Any_To_DINT</a:t>
            </a:r>
          </a:p>
          <a:p>
            <a:pPr>
              <a:lnSpc>
                <a:spcPct val="130000"/>
              </a:lnSpc>
              <a:spcBef>
                <a:spcPct val="0"/>
              </a:spcBef>
              <a:buFont typeface="Calibri" pitchFamily="34" charset="0"/>
              <a:buNone/>
            </a:pPr>
            <a:r>
              <a:rPr lang="en-US" altLang="zh-TW" sz="2800" smtClean="0"/>
              <a:t>	Any_To_LINT	,  Any_to_REAL</a:t>
            </a:r>
          </a:p>
          <a:p>
            <a:pPr>
              <a:lnSpc>
                <a:spcPct val="130000"/>
              </a:lnSpc>
              <a:spcBef>
                <a:spcPct val="0"/>
              </a:spcBef>
              <a:buFont typeface="Calibri" pitchFamily="34" charset="0"/>
              <a:buNone/>
            </a:pPr>
            <a:r>
              <a:rPr lang="en-US" altLang="zh-TW" sz="2800" smtClean="0"/>
              <a:t>	Any_To_LREAL	,  Any_To_TIME</a:t>
            </a:r>
          </a:p>
          <a:p>
            <a:pPr>
              <a:lnSpc>
                <a:spcPct val="130000"/>
              </a:lnSpc>
              <a:spcBef>
                <a:spcPct val="0"/>
              </a:spcBef>
              <a:buFont typeface="Calibri" pitchFamily="34" charset="0"/>
              <a:buNone/>
            </a:pPr>
            <a:r>
              <a:rPr lang="en-US" altLang="zh-TW" sz="2800" smtClean="0"/>
              <a:t>	Any_To_STRING	,  NUM_To_STRING</a:t>
            </a:r>
          </a:p>
          <a:p>
            <a:pPr>
              <a:lnSpc>
                <a:spcPct val="130000"/>
              </a:lnSpc>
              <a:spcBef>
                <a:spcPct val="0"/>
              </a:spcBef>
              <a:buFont typeface="Calibri" pitchFamily="34" charset="0"/>
              <a:buNone/>
            </a:pPr>
            <a:r>
              <a:rPr lang="en-US" altLang="zh-TW" sz="2800" smtClean="0"/>
              <a:t>	BIN_To_BCD	,  BCD_To_BIN</a:t>
            </a:r>
          </a:p>
          <a:p>
            <a:pPr>
              <a:buFont typeface="Calibri" pitchFamily="34" charset="0"/>
              <a:buNone/>
            </a:pPr>
            <a:endParaRPr lang="en-US" altLang="zh-TW" smtClean="0"/>
          </a:p>
        </p:txBody>
      </p:sp>
      <p:sp>
        <p:nvSpPr>
          <p:cNvPr id="48132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73CD707-A9B5-4FEE-AEEB-9BBA3510A9CC}" type="slidenum">
              <a:rPr lang="zh-TW" altLang="en-US" smtClean="0">
                <a:ea typeface="新細明體" charset="-120"/>
              </a:rPr>
              <a:pPr/>
              <a:t>36</a:t>
            </a:fld>
            <a:endParaRPr lang="en-US" altLang="zh-TW" smtClean="0"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TW" sz="4000" smtClean="0"/>
              <a:t>Function Block Instance</a:t>
            </a:r>
          </a:p>
        </p:txBody>
      </p:sp>
      <p:pic>
        <p:nvPicPr>
          <p:cNvPr id="49155" name="Picture 5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6375" y="1628775"/>
            <a:ext cx="6121400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6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C2643B8-E866-4C3B-9CEB-47B096DA4EFD}" type="slidenum">
              <a:rPr lang="zh-TW" altLang="en-US" smtClean="0">
                <a:ea typeface="新細明體" charset="-120"/>
              </a:rPr>
              <a:pPr/>
              <a:t>37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737100" y="3725863"/>
            <a:ext cx="2592388" cy="7921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b="1" dirty="0">
                <a:ea typeface="微軟正黑體" pitchFamily="34" charset="-120"/>
              </a:rPr>
              <a:t>功能方塊的名稱</a:t>
            </a:r>
          </a:p>
        </p:txBody>
      </p:sp>
      <p:sp>
        <p:nvSpPr>
          <p:cNvPr id="6" name="矩形 5"/>
          <p:cNvSpPr/>
          <p:nvPr/>
        </p:nvSpPr>
        <p:spPr>
          <a:xfrm>
            <a:off x="4470400" y="1425575"/>
            <a:ext cx="2592388" cy="7921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b="1" dirty="0">
                <a:ea typeface="微軟正黑體" pitchFamily="34" charset="-120"/>
              </a:rPr>
              <a:t>樣例變數的名稱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TW" sz="4000" smtClean="0"/>
              <a:t>ST</a:t>
            </a:r>
            <a:r>
              <a:rPr lang="zh-TW" altLang="en-US" sz="4000" smtClean="0"/>
              <a:t> </a:t>
            </a:r>
            <a:r>
              <a:rPr lang="zh-TW" altLang="en-US" sz="4000" smtClean="0">
                <a:latin typeface="微軟正黑體" pitchFamily="34" charset="-120"/>
                <a:ea typeface="微軟正黑體" pitchFamily="34" charset="-120"/>
              </a:rPr>
              <a:t>基礎程式</a:t>
            </a:r>
            <a:r>
              <a:rPr lang="en-US" altLang="zh-TW" sz="4000" smtClean="0"/>
              <a:t> 1</a:t>
            </a:r>
          </a:p>
        </p:txBody>
      </p:sp>
      <p:sp>
        <p:nvSpPr>
          <p:cNvPr id="50179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zh-TW" sz="2800" smtClean="0"/>
              <a:t>(*  Here is comment  *)</a:t>
            </a:r>
          </a:p>
          <a:p>
            <a:r>
              <a:rPr lang="en-US" altLang="zh-TW" sz="2800" smtClean="0"/>
              <a:t>Each statement ends with a “;”</a:t>
            </a:r>
          </a:p>
          <a:p>
            <a:pPr>
              <a:buFont typeface="Calibri" pitchFamily="34" charset="0"/>
              <a:buNone/>
            </a:pPr>
            <a:r>
              <a:rPr lang="en-US" altLang="zh-TW" sz="2800" smtClean="0"/>
              <a:t>	A := B + C ;   (*  “:=“ means assign *)</a:t>
            </a:r>
          </a:p>
          <a:p>
            <a:pPr>
              <a:buFont typeface="Calibri" pitchFamily="34" charset="0"/>
              <a:buNone/>
            </a:pPr>
            <a:r>
              <a:rPr lang="en-US" altLang="zh-TW" sz="2800" smtClean="0"/>
              <a:t>	if   A &lt;= D  then</a:t>
            </a:r>
          </a:p>
          <a:p>
            <a:pPr>
              <a:buFont typeface="Calibri" pitchFamily="34" charset="0"/>
              <a:buNone/>
            </a:pPr>
            <a:r>
              <a:rPr lang="en-US" altLang="zh-TW" sz="2800" smtClean="0"/>
              <a:t>        (* do operations … *)</a:t>
            </a:r>
          </a:p>
          <a:p>
            <a:pPr>
              <a:buFont typeface="Calibri" pitchFamily="34" charset="0"/>
              <a:buNone/>
            </a:pPr>
            <a:r>
              <a:rPr lang="en-US" altLang="zh-TW" sz="2800" smtClean="0"/>
              <a:t>    end_if ;</a:t>
            </a:r>
          </a:p>
          <a:p>
            <a:pPr>
              <a:buFont typeface="Calibri" pitchFamily="34" charset="0"/>
              <a:buNone/>
            </a:pPr>
            <a:endParaRPr lang="en-US" altLang="zh-TW" smtClean="0"/>
          </a:p>
          <a:p>
            <a:pPr>
              <a:buFont typeface="Calibri" pitchFamily="34" charset="0"/>
              <a:buNone/>
            </a:pPr>
            <a:endParaRPr lang="en-US" altLang="zh-TW" smtClean="0"/>
          </a:p>
        </p:txBody>
      </p:sp>
      <p:sp>
        <p:nvSpPr>
          <p:cNvPr id="50180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83A6BBC-C0D9-463A-9806-0E80BEE936A2}" type="slidenum">
              <a:rPr lang="zh-TW" altLang="en-US" smtClean="0">
                <a:ea typeface="新細明體" charset="-120"/>
              </a:rPr>
              <a:pPr/>
              <a:t>38</a:t>
            </a:fld>
            <a:endParaRPr lang="en-US" altLang="zh-TW" smtClean="0"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TW" sz="4000" smtClean="0"/>
              <a:t>ST </a:t>
            </a:r>
            <a:r>
              <a:rPr lang="zh-TW" altLang="en-US" sz="4000" smtClean="0">
                <a:latin typeface="微軟正黑體" pitchFamily="34" charset="-120"/>
                <a:ea typeface="微軟正黑體" pitchFamily="34" charset="-120"/>
              </a:rPr>
              <a:t>基礎程式</a:t>
            </a:r>
            <a:r>
              <a:rPr lang="en-US" altLang="zh-TW" sz="400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4000" smtClean="0"/>
              <a:t>2</a:t>
            </a:r>
          </a:p>
        </p:txBody>
      </p:sp>
      <p:sp>
        <p:nvSpPr>
          <p:cNvPr id="51203" name="Rectangle 3"/>
          <p:cNvSpPr>
            <a:spLocks noGrp="1"/>
          </p:cNvSpPr>
          <p:nvPr>
            <p:ph type="body" idx="4294967295"/>
          </p:nvPr>
        </p:nvSpPr>
        <p:spPr>
          <a:xfrm>
            <a:off x="323850" y="1600200"/>
            <a:ext cx="8640763" cy="4525963"/>
          </a:xfrm>
        </p:spPr>
        <p:txBody>
          <a:bodyPr/>
          <a:lstStyle/>
          <a:p>
            <a:r>
              <a:rPr lang="en-US" altLang="zh-TW" sz="2800" smtClean="0"/>
              <a:t>“:=“  means assignment </a:t>
            </a:r>
          </a:p>
          <a:p>
            <a:pPr>
              <a:buFont typeface="Calibri" pitchFamily="34" charset="0"/>
              <a:buNone/>
            </a:pPr>
            <a:r>
              <a:rPr lang="en-US" altLang="zh-TW" sz="2800" smtClean="0"/>
              <a:t>	A := B * 5 ;  (* correct *)</a:t>
            </a:r>
          </a:p>
          <a:p>
            <a:pPr>
              <a:buFont typeface="Calibri" pitchFamily="34" charset="0"/>
              <a:buNone/>
            </a:pPr>
            <a:r>
              <a:rPr lang="en-US" altLang="zh-TW" sz="2800" smtClean="0"/>
              <a:t>	A = B * 5 ;   (* wrong *)</a:t>
            </a:r>
          </a:p>
          <a:p>
            <a:r>
              <a:rPr lang="en-US" altLang="zh-TW" sz="2800" smtClean="0"/>
              <a:t>“=“  means   “are they equal ?”, result is TRUE or FALSE</a:t>
            </a:r>
          </a:p>
          <a:p>
            <a:pPr>
              <a:buFont typeface="Calibri" pitchFamily="34" charset="0"/>
              <a:buNone/>
            </a:pPr>
            <a:r>
              <a:rPr lang="en-US" altLang="zh-TW" sz="2800" smtClean="0"/>
              <a:t>	if  A = B  then    (* correct *)</a:t>
            </a:r>
          </a:p>
          <a:p>
            <a:pPr>
              <a:buFont typeface="Calibri" pitchFamily="34" charset="0"/>
              <a:buNone/>
            </a:pPr>
            <a:r>
              <a:rPr lang="en-US" altLang="zh-TW" sz="2800" smtClean="0"/>
              <a:t>    end_if ;</a:t>
            </a:r>
          </a:p>
          <a:p>
            <a:pPr>
              <a:buFont typeface="Calibri" pitchFamily="34" charset="0"/>
              <a:buNone/>
            </a:pPr>
            <a:r>
              <a:rPr lang="en-US" altLang="zh-TW" sz="2800" smtClean="0"/>
              <a:t>	if  A := B  then    (* wrong *)</a:t>
            </a:r>
          </a:p>
          <a:p>
            <a:pPr>
              <a:buFont typeface="Calibri" pitchFamily="34" charset="0"/>
              <a:buNone/>
            </a:pPr>
            <a:r>
              <a:rPr lang="en-US" altLang="zh-TW" sz="2800" smtClean="0"/>
              <a:t>    end_if ;</a:t>
            </a:r>
          </a:p>
          <a:p>
            <a:pPr>
              <a:buFont typeface="Calibri" pitchFamily="34" charset="0"/>
              <a:buNone/>
            </a:pPr>
            <a:endParaRPr lang="en-US" altLang="zh-TW" sz="2800" smtClean="0"/>
          </a:p>
          <a:p>
            <a:pPr>
              <a:buFont typeface="Calibri" pitchFamily="34" charset="0"/>
              <a:buNone/>
            </a:pPr>
            <a:endParaRPr lang="en-US" altLang="zh-TW" sz="2800" smtClean="0"/>
          </a:p>
          <a:p>
            <a:pPr>
              <a:buFont typeface="Calibri" pitchFamily="34" charset="0"/>
              <a:buNone/>
            </a:pPr>
            <a:endParaRPr lang="en-US" altLang="zh-TW" sz="2800" smtClean="0"/>
          </a:p>
        </p:txBody>
      </p:sp>
      <p:sp>
        <p:nvSpPr>
          <p:cNvPr id="51204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16130C3-F9FA-4384-91ED-EC6AE0302F5C}" type="slidenum">
              <a:rPr lang="zh-TW" altLang="en-US" smtClean="0">
                <a:ea typeface="新細明體" charset="-120"/>
              </a:rPr>
              <a:pPr/>
              <a:t>39</a:t>
            </a:fld>
            <a:endParaRPr lang="en-US" altLang="zh-TW" smtClean="0"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692275" y="274638"/>
            <a:ext cx="6408738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微軟正黑體" pitchFamily="34" charset="-120"/>
              </a:rPr>
              <a:t>Win-GRAF PAC</a:t>
            </a:r>
            <a:r>
              <a:rPr lang="zh-TW" alt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微軟正黑體" pitchFamily="34" charset="-120"/>
              </a:rPr>
              <a:t> 通訊協定</a:t>
            </a:r>
          </a:p>
        </p:txBody>
      </p:sp>
      <p:sp>
        <p:nvSpPr>
          <p:cNvPr id="15363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D61E462-2944-403C-9147-85719ED9B49B}" type="slidenum">
              <a:rPr lang="zh-TW" altLang="en-US" smtClean="0">
                <a:ea typeface="新細明體" charset="-120"/>
              </a:rPr>
              <a:pPr/>
              <a:t>4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15364" name="文字方塊 11"/>
          <p:cNvSpPr txBox="1">
            <a:spLocks noChangeArrowheads="1"/>
          </p:cNvSpPr>
          <p:nvPr/>
        </p:nvSpPr>
        <p:spPr bwMode="auto">
          <a:xfrm>
            <a:off x="1227138" y="1712913"/>
            <a:ext cx="6945312" cy="4013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0363">
              <a:lnSpc>
                <a:spcPct val="130000"/>
              </a:lnSpc>
              <a:buFont typeface="Wingdings" pitchFamily="2" charset="2"/>
              <a:buChar char="l"/>
              <a:tabLst>
                <a:tab pos="803275" algn="l"/>
                <a:tab pos="2965450" algn="l"/>
              </a:tabLst>
              <a:defRPr/>
            </a:pPr>
            <a:r>
              <a:rPr lang="en-US" altLang="zh-TW" sz="2800" b="1" dirty="0">
                <a:ea typeface="微軟正黑體" pitchFamily="34" charset="-120"/>
              </a:rPr>
              <a:t>	Modbus TCP 	(Slave, Master)</a:t>
            </a:r>
          </a:p>
          <a:p>
            <a:pPr marL="360363">
              <a:lnSpc>
                <a:spcPct val="130000"/>
              </a:lnSpc>
              <a:buFont typeface="Wingdings" pitchFamily="2" charset="2"/>
              <a:buChar char="l"/>
              <a:tabLst>
                <a:tab pos="803275" algn="l"/>
                <a:tab pos="2965450" algn="l"/>
              </a:tabLst>
              <a:defRPr/>
            </a:pPr>
            <a:r>
              <a:rPr lang="en-US" altLang="zh-TW" sz="2800" b="1" dirty="0">
                <a:ea typeface="微軟正黑體" pitchFamily="34" charset="-120"/>
              </a:rPr>
              <a:t> 	Modbus RTU 	(Slave, Master)</a:t>
            </a:r>
          </a:p>
          <a:p>
            <a:pPr marL="360363">
              <a:lnSpc>
                <a:spcPct val="130000"/>
              </a:lnSpc>
              <a:buFont typeface="Wingdings" pitchFamily="2" charset="2"/>
              <a:buChar char="l"/>
              <a:tabLst>
                <a:tab pos="803275" algn="l"/>
                <a:tab pos="2965450" algn="l"/>
              </a:tabLst>
              <a:defRPr/>
            </a:pPr>
            <a:r>
              <a:rPr lang="en-US" altLang="zh-TW" sz="2800" b="1" dirty="0">
                <a:ea typeface="微軟正黑體" pitchFamily="34" charset="-120"/>
              </a:rPr>
              <a:t> 	Modbus UDP 	(Master)</a:t>
            </a:r>
          </a:p>
          <a:p>
            <a:pPr marL="360363">
              <a:lnSpc>
                <a:spcPct val="130000"/>
              </a:lnSpc>
              <a:buFont typeface="Wingdings" pitchFamily="2" charset="2"/>
              <a:buChar char="l"/>
              <a:tabLst>
                <a:tab pos="803275" algn="l"/>
                <a:tab pos="2965450" algn="l"/>
              </a:tabLst>
              <a:defRPr/>
            </a:pPr>
            <a:r>
              <a:rPr lang="en-US" altLang="zh-TW" sz="2800" b="1" dirty="0">
                <a:ea typeface="微軟正黑體" pitchFamily="34" charset="-120"/>
              </a:rPr>
              <a:t> 	Modbus ASCII	(Master</a:t>
            </a:r>
            <a:r>
              <a:rPr lang="en-US" altLang="zh-TW" sz="2800" b="1" dirty="0" smtClean="0">
                <a:ea typeface="微軟正黑體" pitchFamily="34" charset="-120"/>
              </a:rPr>
              <a:t>) </a:t>
            </a:r>
            <a:r>
              <a:rPr lang="en-US" altLang="zh-TW" sz="2800" b="1" dirty="0">
                <a:ea typeface="微軟正黑體" pitchFamily="34" charset="-120"/>
              </a:rPr>
              <a:t>	</a:t>
            </a:r>
            <a:endParaRPr lang="en-US" altLang="zh-TW" sz="2800" b="1" dirty="0" smtClean="0">
              <a:ea typeface="微軟正黑體" pitchFamily="34" charset="-120"/>
            </a:endParaRPr>
          </a:p>
          <a:p>
            <a:pPr marL="812800" indent="-452438">
              <a:lnSpc>
                <a:spcPct val="130000"/>
              </a:lnSpc>
              <a:buFont typeface="Wingdings" pitchFamily="2" charset="2"/>
              <a:buChar char="l"/>
              <a:tabLst>
                <a:tab pos="803275" algn="l"/>
                <a:tab pos="2965450" algn="l"/>
              </a:tabLst>
              <a:defRPr/>
            </a:pPr>
            <a:r>
              <a:rPr lang="en-US" altLang="zh-TW" sz="2800" b="1" dirty="0" smtClean="0">
                <a:ea typeface="微軟正黑體" pitchFamily="34" charset="-120"/>
              </a:rPr>
              <a:t>DCON (ICP DAS I-7000 </a:t>
            </a:r>
            <a:r>
              <a:rPr lang="zh-TW" altLang="en-US" sz="2800" b="1" dirty="0" smtClean="0">
                <a:ea typeface="微軟正黑體" pitchFamily="34" charset="-120"/>
              </a:rPr>
              <a:t>系列模組</a:t>
            </a:r>
            <a:r>
              <a:rPr lang="en-US" altLang="zh-TW" sz="2800" b="1" dirty="0" smtClean="0">
                <a:ea typeface="微軟正黑體" pitchFamily="34" charset="-120"/>
              </a:rPr>
              <a:t>, </a:t>
            </a:r>
            <a:br>
              <a:rPr lang="en-US" altLang="zh-TW" sz="2800" b="1" dirty="0" smtClean="0">
                <a:ea typeface="微軟正黑體" pitchFamily="34" charset="-120"/>
              </a:rPr>
            </a:br>
            <a:r>
              <a:rPr lang="en-US" altLang="zh-TW" sz="2800" b="1" dirty="0" smtClean="0">
                <a:ea typeface="微軟正黑體" pitchFamily="34" charset="-120"/>
              </a:rPr>
              <a:t>RU-87P8/P4 + I-87xxxW I/O </a:t>
            </a:r>
            <a:r>
              <a:rPr lang="zh-TW" altLang="en-US" sz="2800" b="1" dirty="0" smtClean="0">
                <a:ea typeface="微軟正黑體" pitchFamily="34" charset="-120"/>
              </a:rPr>
              <a:t>模組</a:t>
            </a:r>
            <a:r>
              <a:rPr lang="en-US" altLang="zh-TW" sz="2800" b="1" dirty="0" smtClean="0">
                <a:ea typeface="微軟正黑體" pitchFamily="34" charset="-120"/>
              </a:rPr>
              <a:t>, </a:t>
            </a:r>
            <a:br>
              <a:rPr lang="en-US" altLang="zh-TW" sz="2800" b="1" dirty="0" smtClean="0">
                <a:ea typeface="微軟正黑體" pitchFamily="34" charset="-120"/>
              </a:rPr>
            </a:br>
            <a:r>
              <a:rPr lang="en-US" altLang="zh-TW" sz="2800" b="1" dirty="0" smtClean="0">
                <a:ea typeface="微軟正黑體" pitchFamily="34" charset="-120"/>
              </a:rPr>
              <a:t>I-87K8/K4 + I-87xxxW I/O </a:t>
            </a:r>
            <a:r>
              <a:rPr lang="zh-TW" altLang="en-US" sz="2800" b="1" dirty="0" smtClean="0">
                <a:ea typeface="微軟正黑體" pitchFamily="34" charset="-120"/>
              </a:rPr>
              <a:t>模組</a:t>
            </a:r>
            <a:r>
              <a:rPr lang="en-US" altLang="zh-TW" sz="2800" b="1" dirty="0" smtClean="0">
                <a:ea typeface="微軟正黑體" pitchFamily="34" charset="-120"/>
              </a:rPr>
              <a:t>)</a:t>
            </a:r>
            <a:endParaRPr lang="zh-TW" altLang="en-US" sz="2800" b="1" dirty="0">
              <a:ea typeface="微軟正黑體" pitchFamily="34" charset="-12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zh-TW" altLang="en-US" sz="4000" smtClean="0">
                <a:ea typeface="微軟正黑體" pitchFamily="34" charset="-120"/>
              </a:rPr>
              <a:t>        </a:t>
            </a:r>
            <a:r>
              <a:rPr lang="en-US" altLang="zh-TW" sz="4000" smtClean="0">
                <a:ea typeface="微軟正黑體" pitchFamily="34" charset="-120"/>
              </a:rPr>
              <a:t>ST</a:t>
            </a:r>
            <a:r>
              <a:rPr lang="zh-TW" altLang="en-US" sz="4000" smtClean="0">
                <a:ea typeface="微軟正黑體" pitchFamily="34" charset="-120"/>
              </a:rPr>
              <a:t> 程式中，調用功能 </a:t>
            </a:r>
            <a:r>
              <a:rPr lang="en-US" altLang="zh-TW" sz="4000" smtClean="0">
                <a:ea typeface="微軟正黑體" pitchFamily="34" charset="-120"/>
              </a:rPr>
              <a:t>(Function)</a:t>
            </a:r>
            <a:endParaRPr lang="en-US" altLang="zh-TW" sz="4000" smtClean="0"/>
          </a:p>
        </p:txBody>
      </p:sp>
      <p:sp>
        <p:nvSpPr>
          <p:cNvPr id="52227" name="Rectangle 3"/>
          <p:cNvSpPr>
            <a:spLocks noGrp="1"/>
          </p:cNvSpPr>
          <p:nvPr>
            <p:ph type="body" idx="4294967295"/>
          </p:nvPr>
        </p:nvSpPr>
        <p:spPr>
          <a:xfrm>
            <a:off x="323850" y="1600200"/>
            <a:ext cx="8640763" cy="4525963"/>
          </a:xfrm>
        </p:spPr>
        <p:txBody>
          <a:bodyPr/>
          <a:lstStyle/>
          <a:p>
            <a:r>
              <a:rPr lang="en-US" altLang="zh-TW" sz="2800" smtClean="0"/>
              <a:t>Return_val := fun_name(par1,par2, …) ;</a:t>
            </a:r>
          </a:p>
          <a:p>
            <a:pPr>
              <a:buFont typeface="Calibri" pitchFamily="34" charset="0"/>
              <a:buNone/>
            </a:pPr>
            <a:r>
              <a:rPr lang="en-US" altLang="zh-TW" sz="2800" smtClean="0"/>
              <a:t>    or      </a:t>
            </a:r>
          </a:p>
          <a:p>
            <a:pPr>
              <a:buFont typeface="Calibri" pitchFamily="34" charset="0"/>
              <a:buNone/>
            </a:pPr>
            <a:r>
              <a:rPr lang="en-US" altLang="zh-TW" sz="2800" smtClean="0"/>
              <a:t>    fun_name(par1,par2, …) ;</a:t>
            </a:r>
          </a:p>
          <a:p>
            <a:pPr>
              <a:buFont typeface="Calibri" pitchFamily="34" charset="0"/>
              <a:buNone/>
            </a:pPr>
            <a:r>
              <a:rPr lang="en-US" altLang="zh-TW" sz="2800" smtClean="0"/>
              <a:t>   example:</a:t>
            </a:r>
          </a:p>
          <a:p>
            <a:pPr>
              <a:buFont typeface="Calibri" pitchFamily="34" charset="0"/>
              <a:buNone/>
            </a:pPr>
            <a:r>
              <a:rPr lang="en-US" altLang="zh-TW" sz="2800" smtClean="0"/>
              <a:t>    OK1 := COM_OPEN( 2 , ‘9600,N,8,1’ ) ;</a:t>
            </a:r>
          </a:p>
          <a:p>
            <a:pPr>
              <a:buFont typeface="Calibri" pitchFamily="34" charset="0"/>
              <a:buNone/>
            </a:pPr>
            <a:r>
              <a:rPr lang="en-US" altLang="zh-TW" sz="2800" smtClean="0"/>
              <a:t>    COM_OPEN( 2 , ‘9600,N,8,1’ ) ;</a:t>
            </a:r>
          </a:p>
          <a:p>
            <a:pPr>
              <a:buFont typeface="Calibri" pitchFamily="34" charset="0"/>
              <a:buNone/>
            </a:pPr>
            <a:endParaRPr lang="en-US" altLang="zh-TW" smtClean="0"/>
          </a:p>
          <a:p>
            <a:pPr>
              <a:buFont typeface="Calibri" pitchFamily="34" charset="0"/>
              <a:buNone/>
            </a:pPr>
            <a:endParaRPr lang="en-US" altLang="zh-TW" smtClean="0"/>
          </a:p>
          <a:p>
            <a:pPr>
              <a:buFont typeface="Calibri" pitchFamily="34" charset="0"/>
              <a:buNone/>
            </a:pPr>
            <a:endParaRPr lang="en-US" altLang="zh-TW" smtClean="0"/>
          </a:p>
        </p:txBody>
      </p:sp>
      <p:sp>
        <p:nvSpPr>
          <p:cNvPr id="52228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09E3FA8-A7CB-4D8F-AEDE-FC145AB9BFC3}" type="slidenum">
              <a:rPr lang="zh-TW" altLang="en-US" smtClean="0">
                <a:ea typeface="新細明體" charset="-120"/>
              </a:rPr>
              <a:pPr/>
              <a:t>40</a:t>
            </a:fld>
            <a:endParaRPr lang="en-US" altLang="zh-TW" smtClean="0"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zh-TW" altLang="en-US" sz="4000" dirty="0" smtClean="0">
                <a:latin typeface="+mn-lt"/>
                <a:ea typeface="微軟正黑體" pitchFamily="34" charset="-120"/>
              </a:rPr>
              <a:t>      </a:t>
            </a:r>
            <a:r>
              <a:rPr lang="en-US" altLang="zh-TW" sz="4000" dirty="0" smtClean="0">
                <a:latin typeface="+mn-lt"/>
                <a:ea typeface="微軟正黑體" pitchFamily="34" charset="-120"/>
              </a:rPr>
              <a:t>ST</a:t>
            </a:r>
            <a:r>
              <a:rPr lang="zh-TW" altLang="en-US" sz="4000" dirty="0" smtClean="0">
                <a:latin typeface="+mn-lt"/>
                <a:ea typeface="微軟正黑體" pitchFamily="34" charset="-120"/>
              </a:rPr>
              <a:t> 程式中，調用功能方塊 </a:t>
            </a:r>
            <a:r>
              <a:rPr lang="en-US" altLang="zh-TW" sz="4000" dirty="0" smtClean="0">
                <a:latin typeface="+mn-lt"/>
                <a:ea typeface="微軟正黑體" pitchFamily="34" charset="-120"/>
              </a:rPr>
              <a:t>(FB)</a:t>
            </a:r>
          </a:p>
        </p:txBody>
      </p:sp>
      <p:sp>
        <p:nvSpPr>
          <p:cNvPr id="53251" name="Rectangle 3"/>
          <p:cNvSpPr>
            <a:spLocks noGrp="1"/>
          </p:cNvSpPr>
          <p:nvPr>
            <p:ph type="body" idx="4294967295"/>
          </p:nvPr>
        </p:nvSpPr>
        <p:spPr>
          <a:xfrm>
            <a:off x="323850" y="1600200"/>
            <a:ext cx="8640763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zh-TW" sz="2800" smtClean="0"/>
              <a:t>First declare a FB instance , type = FB name</a:t>
            </a:r>
          </a:p>
          <a:p>
            <a:pPr>
              <a:lnSpc>
                <a:spcPct val="80000"/>
              </a:lnSpc>
            </a:pPr>
            <a:r>
              <a:rPr lang="en-US" altLang="zh-TW" sz="2800" smtClean="0"/>
              <a:t>fb_instance_name(par1,par2, …) ;</a:t>
            </a:r>
          </a:p>
          <a:p>
            <a:pPr>
              <a:lnSpc>
                <a:spcPct val="80000"/>
              </a:lnSpc>
              <a:buFont typeface="Calibri" pitchFamily="34" charset="0"/>
              <a:buNone/>
            </a:pPr>
            <a:r>
              <a:rPr lang="en-US" altLang="zh-TW" sz="2800" smtClean="0"/>
              <a:t>	Return1 := fb_instance_name.out_par1;</a:t>
            </a:r>
          </a:p>
          <a:p>
            <a:pPr>
              <a:lnSpc>
                <a:spcPct val="80000"/>
              </a:lnSpc>
              <a:buFont typeface="Calibri" pitchFamily="34" charset="0"/>
              <a:buNone/>
            </a:pPr>
            <a:r>
              <a:rPr lang="en-US" altLang="zh-TW" sz="2800" smtClean="0"/>
              <a:t>	Return2 := fb_instance_name.out_par2;</a:t>
            </a:r>
          </a:p>
          <a:p>
            <a:pPr>
              <a:lnSpc>
                <a:spcPct val="80000"/>
              </a:lnSpc>
              <a:buFont typeface="Calibri" pitchFamily="34" charset="0"/>
              <a:buNone/>
            </a:pPr>
            <a:r>
              <a:rPr lang="en-US" altLang="zh-TW" sz="2800" smtClean="0"/>
              <a:t>    …</a:t>
            </a:r>
          </a:p>
          <a:p>
            <a:pPr>
              <a:lnSpc>
                <a:spcPct val="80000"/>
              </a:lnSpc>
              <a:buFont typeface="Calibri" pitchFamily="34" charset="0"/>
              <a:buNone/>
            </a:pPr>
            <a:r>
              <a:rPr lang="en-US" altLang="zh-TW" sz="2800" smtClean="0"/>
              <a:t>    example: my_unpack8 (type “unpack8”)</a:t>
            </a:r>
          </a:p>
          <a:p>
            <a:pPr>
              <a:lnSpc>
                <a:spcPct val="80000"/>
              </a:lnSpc>
              <a:buFont typeface="Calibri" pitchFamily="34" charset="0"/>
              <a:buNone/>
            </a:pPr>
            <a:r>
              <a:rPr lang="en-US" altLang="zh-TW" sz="2800" smtClean="0"/>
              <a:t>      my_unpack8( BYTE1) ;</a:t>
            </a:r>
          </a:p>
          <a:p>
            <a:pPr>
              <a:lnSpc>
                <a:spcPct val="80000"/>
              </a:lnSpc>
              <a:buFont typeface="Calibri" pitchFamily="34" charset="0"/>
              <a:buNone/>
            </a:pPr>
            <a:r>
              <a:rPr lang="en-US" altLang="zh-TW" sz="2800" smtClean="0"/>
              <a:t>      BOO0 := my_unpack8.Q0 ;</a:t>
            </a:r>
          </a:p>
          <a:p>
            <a:pPr>
              <a:lnSpc>
                <a:spcPct val="80000"/>
              </a:lnSpc>
              <a:buFont typeface="Calibri" pitchFamily="34" charset="0"/>
              <a:buNone/>
            </a:pPr>
            <a:r>
              <a:rPr lang="en-US" altLang="zh-TW" sz="2800" smtClean="0"/>
              <a:t>       …</a:t>
            </a:r>
          </a:p>
          <a:p>
            <a:pPr>
              <a:lnSpc>
                <a:spcPct val="80000"/>
              </a:lnSpc>
              <a:buFont typeface="Calibri" pitchFamily="34" charset="0"/>
              <a:buNone/>
            </a:pPr>
            <a:r>
              <a:rPr lang="en-US" altLang="zh-TW" sz="2800" smtClean="0"/>
              <a:t> 	  BOO7 := my_unpack8.Q7 ; </a:t>
            </a:r>
          </a:p>
          <a:p>
            <a:pPr>
              <a:lnSpc>
                <a:spcPct val="80000"/>
              </a:lnSpc>
              <a:buFont typeface="Calibri" pitchFamily="34" charset="0"/>
              <a:buNone/>
            </a:pPr>
            <a:endParaRPr lang="en-US" altLang="zh-TW" sz="2800" smtClean="0"/>
          </a:p>
          <a:p>
            <a:pPr>
              <a:lnSpc>
                <a:spcPct val="80000"/>
              </a:lnSpc>
              <a:buFont typeface="Calibri" pitchFamily="34" charset="0"/>
              <a:buNone/>
            </a:pPr>
            <a:endParaRPr lang="en-US" altLang="zh-TW" sz="2800" smtClean="0"/>
          </a:p>
          <a:p>
            <a:pPr>
              <a:lnSpc>
                <a:spcPct val="80000"/>
              </a:lnSpc>
              <a:buFont typeface="Calibri" pitchFamily="34" charset="0"/>
              <a:buNone/>
            </a:pPr>
            <a:endParaRPr lang="en-US" altLang="zh-TW" sz="2800" smtClean="0"/>
          </a:p>
        </p:txBody>
      </p:sp>
      <p:sp>
        <p:nvSpPr>
          <p:cNvPr id="53252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41A33AF-792C-4281-8E40-67D455F654C5}" type="slidenum">
              <a:rPr lang="zh-TW" altLang="en-US" smtClean="0">
                <a:ea typeface="新細明體" charset="-120"/>
              </a:rPr>
              <a:pPr/>
              <a:t>41</a:t>
            </a:fld>
            <a:endParaRPr lang="en-US" altLang="zh-TW" smtClean="0"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ICP DAS   www.icpdas.com   service@icpdas.com</a:t>
            </a:r>
            <a:endParaRPr lang="en-US" altLang="zh-TW">
              <a:solidFill>
                <a:schemeClr val="tx1"/>
              </a:solidFill>
            </a:endParaRPr>
          </a:p>
        </p:txBody>
      </p:sp>
      <p:sp>
        <p:nvSpPr>
          <p:cNvPr id="54275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CD5B4B7-C656-45DB-B47F-FB6D96F17A35}" type="slidenum">
              <a:rPr lang="zh-TW" altLang="en-US" smtClean="0">
                <a:ea typeface="新細明體" charset="-120"/>
              </a:rPr>
              <a:pPr/>
              <a:t>42</a:t>
            </a:fld>
            <a:endParaRPr lang="zh-TW" altLang="en-US" smtClean="0">
              <a:ea typeface="新細明體" charset="-120"/>
            </a:endParaRPr>
          </a:p>
        </p:txBody>
      </p:sp>
      <p:pic>
        <p:nvPicPr>
          <p:cNvPr id="5427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25463" y="1989138"/>
            <a:ext cx="8258175" cy="214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7" name="Rectangle 3"/>
          <p:cNvSpPr txBox="1">
            <a:spLocks/>
          </p:cNvSpPr>
          <p:nvPr/>
        </p:nvSpPr>
        <p:spPr bwMode="auto">
          <a:xfrm>
            <a:off x="323850" y="3654425"/>
            <a:ext cx="8640763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Calibri" pitchFamily="34" charset="0"/>
              <a:buNone/>
            </a:pPr>
            <a:endParaRPr kumimoji="0" lang="en-US" altLang="zh-TW" sz="2800">
              <a:ea typeface="標楷體" pitchFamily="65" charset="-12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Calibri" pitchFamily="34" charset="0"/>
              <a:buNone/>
            </a:pPr>
            <a:endParaRPr kumimoji="0" lang="en-US" altLang="zh-TW" sz="2800">
              <a:ea typeface="標楷體" pitchFamily="65" charset="-12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Calibri" pitchFamily="34" charset="0"/>
              <a:buNone/>
            </a:pPr>
            <a:endParaRPr kumimoji="0" lang="en-US" altLang="zh-TW" sz="2800">
              <a:ea typeface="標楷體" pitchFamily="65" charset="-120"/>
            </a:endParaRPr>
          </a:p>
        </p:txBody>
      </p:sp>
      <p:sp>
        <p:nvSpPr>
          <p:cNvPr id="52230" name="Rectangle 3"/>
          <p:cNvSpPr txBox="1">
            <a:spLocks/>
          </p:cNvSpPr>
          <p:nvPr/>
        </p:nvSpPr>
        <p:spPr bwMode="auto">
          <a:xfrm>
            <a:off x="611188" y="4287838"/>
            <a:ext cx="806450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Calibri" pitchFamily="34" charset="0"/>
              <a:buNone/>
              <a:defRPr/>
            </a:pPr>
            <a:r>
              <a:rPr lang="zh-TW" altLang="en-US" b="1" dirty="0">
                <a:solidFill>
                  <a:srgbClr val="FF0000"/>
                </a:solidFill>
                <a:latin typeface="+mn-lt"/>
                <a:ea typeface="微軟正黑體" pitchFamily="34" charset="-120"/>
              </a:rPr>
              <a:t>注意</a:t>
            </a:r>
            <a:r>
              <a:rPr lang="en-US" altLang="zh-TW" b="1" dirty="0">
                <a:solidFill>
                  <a:srgbClr val="FF0000"/>
                </a:solidFill>
                <a:latin typeface="+mn-lt"/>
                <a:ea typeface="微軟正黑體" pitchFamily="34" charset="-120"/>
              </a:rPr>
              <a:t>:</a:t>
            </a:r>
            <a:r>
              <a:rPr lang="en-US" altLang="zh-TW" dirty="0">
                <a:latin typeface="+mn-lt"/>
                <a:ea typeface="微軟正黑體" pitchFamily="34" charset="-120"/>
              </a:rPr>
              <a:t> </a:t>
            </a:r>
            <a:r>
              <a:rPr lang="zh-TW" altLang="en-US" dirty="0">
                <a:latin typeface="+mn-lt"/>
                <a:ea typeface="微軟正黑體" pitchFamily="34" charset="-120"/>
              </a:rPr>
              <a:t> </a:t>
            </a:r>
            <a:endParaRPr lang="en-US" altLang="zh-TW" dirty="0">
              <a:latin typeface="+mn-lt"/>
              <a:ea typeface="微軟正黑體" pitchFamily="34" charset="-120"/>
            </a:endParaRPr>
          </a:p>
          <a:p>
            <a:pPr eaLnBrk="0" hangingPunct="0">
              <a:spcBef>
                <a:spcPct val="20000"/>
              </a:spcBef>
              <a:buFont typeface="Calibri" pitchFamily="34" charset="0"/>
              <a:buNone/>
              <a:defRPr/>
            </a:pPr>
            <a:r>
              <a:rPr lang="zh-TW" altLang="en-US" dirty="0">
                <a:latin typeface="+mn-lt"/>
                <a:ea typeface="微軟正黑體" pitchFamily="34" charset="-120"/>
              </a:rPr>
              <a:t>若無運行版 </a:t>
            </a:r>
            <a:r>
              <a:rPr lang="en-US" altLang="zh-TW" dirty="0">
                <a:latin typeface="+mn-lt"/>
                <a:ea typeface="微軟正黑體" pitchFamily="34" charset="-120"/>
              </a:rPr>
              <a:t>(Runtime) </a:t>
            </a:r>
            <a:r>
              <a:rPr lang="zh-TW" altLang="en-US" dirty="0">
                <a:latin typeface="+mn-lt"/>
                <a:ea typeface="微軟正黑體" pitchFamily="34" charset="-120"/>
              </a:rPr>
              <a:t>的合法授權，</a:t>
            </a:r>
            <a:r>
              <a:rPr lang="en-US" altLang="zh-TW" dirty="0">
                <a:latin typeface="+mn-lt"/>
                <a:ea typeface="微軟正黑體" pitchFamily="34" charset="-120"/>
              </a:rPr>
              <a:t>Win-GRAF Driver </a:t>
            </a:r>
            <a:r>
              <a:rPr lang="zh-TW" altLang="en-US" dirty="0">
                <a:latin typeface="+mn-lt"/>
                <a:ea typeface="微軟正黑體" pitchFamily="34" charset="-120"/>
              </a:rPr>
              <a:t>只能在 </a:t>
            </a:r>
            <a:r>
              <a:rPr lang="en-US" altLang="zh-TW" dirty="0">
                <a:latin typeface="+mn-lt"/>
                <a:ea typeface="微軟正黑體" pitchFamily="34" charset="-120"/>
              </a:rPr>
              <a:t>PAC </a:t>
            </a:r>
            <a:r>
              <a:rPr lang="zh-TW" altLang="en-US" dirty="0">
                <a:latin typeface="+mn-lt"/>
                <a:ea typeface="微軟正黑體" pitchFamily="34" charset="-120"/>
              </a:rPr>
              <a:t>內運行  </a:t>
            </a:r>
            <a:r>
              <a:rPr lang="en-US" altLang="zh-TW" b="1" dirty="0">
                <a:solidFill>
                  <a:srgbClr val="FF0000"/>
                </a:solidFill>
                <a:latin typeface="+mn-lt"/>
                <a:ea typeface="微軟正黑體" pitchFamily="34" charset="-120"/>
              </a:rPr>
              <a:t>2</a:t>
            </a:r>
            <a:r>
              <a:rPr lang="zh-TW" altLang="en-US" b="1" dirty="0">
                <a:solidFill>
                  <a:srgbClr val="FF0000"/>
                </a:solidFill>
                <a:latin typeface="+mn-lt"/>
                <a:ea typeface="微軟正黑體" pitchFamily="34" charset="-120"/>
              </a:rPr>
              <a:t> 小時</a:t>
            </a:r>
            <a:r>
              <a:rPr lang="zh-TW" altLang="en-US" sz="2000" dirty="0">
                <a:latin typeface="+mn-lt"/>
                <a:ea typeface="微軟正黑體" pitchFamily="34" charset="-120"/>
              </a:rPr>
              <a:t>。</a:t>
            </a:r>
            <a:endParaRPr kumimoji="0" lang="en-US" altLang="zh-TW" sz="2800" dirty="0">
              <a:ea typeface="標楷體" pitchFamily="65" charset="-12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Calibri" pitchFamily="34" charset="0"/>
              <a:buNone/>
              <a:defRPr/>
            </a:pPr>
            <a:endParaRPr kumimoji="0" lang="en-US" altLang="zh-TW" sz="2800" dirty="0">
              <a:ea typeface="標楷體" pitchFamily="65" charset="-120"/>
            </a:endParaRPr>
          </a:p>
        </p:txBody>
      </p:sp>
      <p:sp>
        <p:nvSpPr>
          <p:cNvPr id="54279" name="標題 2"/>
          <p:cNvSpPr txBox="1">
            <a:spLocks/>
          </p:cNvSpPr>
          <p:nvPr/>
        </p:nvSpPr>
        <p:spPr bwMode="auto">
          <a:xfrm>
            <a:off x="900113" y="144463"/>
            <a:ext cx="77279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0" lang="zh-TW" altLang="en-US" sz="4000" b="1">
                <a:ea typeface="微軟正黑體" pitchFamily="34" charset="-120"/>
              </a:rPr>
              <a:t>使用看看 </a:t>
            </a:r>
          </a:p>
        </p:txBody>
      </p:sp>
      <p:sp>
        <p:nvSpPr>
          <p:cNvPr id="13" name="矩形 12"/>
          <p:cNvSpPr/>
          <p:nvPr/>
        </p:nvSpPr>
        <p:spPr>
          <a:xfrm>
            <a:off x="333375" y="866775"/>
            <a:ext cx="8631238" cy="5540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3000" b="1" dirty="0">
                <a:solidFill>
                  <a:srgbClr val="C0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微軟正黑體" pitchFamily="34" charset="-120"/>
              </a:rPr>
              <a:t>(PAC</a:t>
            </a:r>
            <a:r>
              <a:rPr lang="zh-TW" altLang="en-US" sz="3000" b="1" dirty="0">
                <a:solidFill>
                  <a:srgbClr val="C0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微軟正黑體" pitchFamily="34" charset="-120"/>
              </a:rPr>
              <a:t> 的 </a:t>
            </a:r>
            <a:r>
              <a:rPr lang="en-US" altLang="zh-TW" sz="3000" b="1" dirty="0">
                <a:solidFill>
                  <a:srgbClr val="C0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ea typeface="微軟正黑體" pitchFamily="34" charset="-120"/>
              </a:rPr>
              <a:t>Runtime Driver) </a:t>
            </a:r>
            <a:endParaRPr lang="zh-TW" altLang="en-US" sz="3000" dirty="0">
              <a:solidFill>
                <a:srgbClr val="C00000"/>
              </a:solidFill>
              <a:latin typeface="+mn-lt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ICP DAS   www.icpdas.com   service@icpdas.com</a:t>
            </a:r>
            <a:endParaRPr lang="en-US" altLang="zh-TW" dirty="0">
              <a:solidFill>
                <a:schemeClr val="tx1"/>
              </a:solidFill>
            </a:endParaRPr>
          </a:p>
        </p:txBody>
      </p:sp>
      <p:sp>
        <p:nvSpPr>
          <p:cNvPr id="55299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CA98D47-0AB6-48A1-9586-1B037CE464E1}" type="slidenum">
              <a:rPr lang="zh-TW" altLang="en-US" smtClean="0">
                <a:ea typeface="新細明體" charset="-120"/>
              </a:rPr>
              <a:pPr/>
              <a:t>43</a:t>
            </a:fld>
            <a:endParaRPr lang="zh-TW" altLang="en-US" smtClean="0">
              <a:ea typeface="新細明體" charset="-120"/>
            </a:endParaRPr>
          </a:p>
        </p:txBody>
      </p:sp>
      <p:sp>
        <p:nvSpPr>
          <p:cNvPr id="53252" name="標題 2"/>
          <p:cNvSpPr txBox="1">
            <a:spLocks/>
          </p:cNvSpPr>
          <p:nvPr/>
        </p:nvSpPr>
        <p:spPr bwMode="auto">
          <a:xfrm>
            <a:off x="900113" y="333375"/>
            <a:ext cx="77279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kumimoji="0" lang="zh-TW" altLang="en-US" sz="4000" b="1" dirty="0">
                <a:ea typeface="微軟正黑體" pitchFamily="34" charset="-120"/>
              </a:rPr>
              <a:t>使用看看 </a:t>
            </a:r>
            <a:r>
              <a:rPr lang="en-US" altLang="zh-TW" sz="3200" b="1" dirty="0">
                <a:solidFill>
                  <a:srgbClr val="C0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ea typeface="微軟正黑體" pitchFamily="34" charset="-120"/>
              </a:rPr>
              <a:t>(PC</a:t>
            </a:r>
            <a:r>
              <a:rPr lang="zh-TW" altLang="en-US" sz="3200" b="1" dirty="0">
                <a:solidFill>
                  <a:srgbClr val="C0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ea typeface="微軟正黑體" pitchFamily="34" charset="-120"/>
              </a:rPr>
              <a:t> 開發版</a:t>
            </a:r>
            <a:r>
              <a:rPr lang="en-US" altLang="zh-TW" sz="3200" b="1" dirty="0">
                <a:solidFill>
                  <a:srgbClr val="C0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ea typeface="微軟正黑體" pitchFamily="34" charset="-120"/>
              </a:rPr>
              <a:t>)</a:t>
            </a:r>
            <a:r>
              <a:rPr kumimoji="0" lang="zh-TW" altLang="en-US" sz="3200" b="1" dirty="0">
                <a:ea typeface="微軟正黑體" pitchFamily="34" charset="-120"/>
              </a:rPr>
              <a:t> </a:t>
            </a:r>
          </a:p>
        </p:txBody>
      </p:sp>
      <p:pic>
        <p:nvPicPr>
          <p:cNvPr id="55301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11163" y="2027238"/>
            <a:ext cx="82169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5" name="Rectangle 3"/>
          <p:cNvSpPr txBox="1">
            <a:spLocks/>
          </p:cNvSpPr>
          <p:nvPr/>
        </p:nvSpPr>
        <p:spPr bwMode="auto">
          <a:xfrm>
            <a:off x="323850" y="2997200"/>
            <a:ext cx="8640763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Calibri" pitchFamily="34" charset="0"/>
              <a:buChar char="•"/>
              <a:defRPr/>
            </a:pPr>
            <a:r>
              <a:rPr lang="zh-TW" altLang="en-US" sz="2800" dirty="0">
                <a:latin typeface="+mn-lt"/>
                <a:ea typeface="微軟正黑體" pitchFamily="34" charset="-120"/>
              </a:rPr>
              <a:t>可用於 </a:t>
            </a:r>
            <a:r>
              <a:rPr lang="en-US" altLang="zh-TW" sz="2800" dirty="0">
                <a:latin typeface="+mn-lt"/>
                <a:ea typeface="微軟正黑體" pitchFamily="34" charset="-120"/>
              </a:rPr>
              <a:t>Windows </a:t>
            </a:r>
            <a:r>
              <a:rPr lang="zh-TW" altLang="en-US" sz="2800" dirty="0">
                <a:latin typeface="+mn-lt"/>
                <a:ea typeface="微軟正黑體" pitchFamily="34" charset="-120"/>
              </a:rPr>
              <a:t>系列 </a:t>
            </a:r>
            <a:r>
              <a:rPr lang="en-US" altLang="zh-TW" sz="2800" b="1" dirty="0">
                <a:solidFill>
                  <a:srgbClr val="FF0000"/>
                </a:solidFill>
                <a:latin typeface="+mn-lt"/>
                <a:ea typeface="微軟正黑體" pitchFamily="34" charset="-120"/>
              </a:rPr>
              <a:t>XP/7/8/10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altLang="zh-TW" sz="900" b="1" u="sng" dirty="0">
                <a:solidFill>
                  <a:srgbClr val="FF0000"/>
                </a:solidFill>
                <a:latin typeface="+mn-lt"/>
                <a:ea typeface="微軟正黑體" pitchFamily="34" charset="-120"/>
              </a:rPr>
              <a:t> </a:t>
            </a:r>
          </a:p>
          <a:p>
            <a:pPr marL="342900" indent="-342900" eaLnBrk="0" hangingPunct="0">
              <a:spcBef>
                <a:spcPct val="20000"/>
              </a:spcBef>
              <a:buFont typeface="Calibri" pitchFamily="34" charset="0"/>
              <a:buChar char="•"/>
              <a:defRPr/>
            </a:pPr>
            <a:r>
              <a:rPr lang="en-US" altLang="zh-TW" sz="2800" u="sng" dirty="0">
                <a:latin typeface="+mn-lt"/>
                <a:ea typeface="微軟正黑體" pitchFamily="34" charset="-120"/>
              </a:rPr>
              <a:t>Demo Mode </a:t>
            </a:r>
            <a:r>
              <a:rPr lang="zh-TW" altLang="en-US" sz="2800" u="sng" dirty="0">
                <a:latin typeface="+mn-lt"/>
                <a:ea typeface="微軟正黑體" pitchFamily="34" charset="-120"/>
              </a:rPr>
              <a:t>的使用限制</a:t>
            </a:r>
            <a:r>
              <a:rPr lang="en-US" altLang="zh-TW" sz="2800" u="sng" dirty="0">
                <a:latin typeface="+mn-lt"/>
                <a:ea typeface="微軟正黑體" pitchFamily="34" charset="-120"/>
              </a:rPr>
              <a:t>:</a:t>
            </a: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  <a:defRPr/>
            </a:pPr>
            <a:r>
              <a:rPr lang="zh-TW" altLang="en-US" dirty="0">
                <a:latin typeface="+mn-lt"/>
                <a:ea typeface="微軟正黑體" pitchFamily="34" charset="-120"/>
              </a:rPr>
              <a:t>只能使用 </a:t>
            </a:r>
            <a:r>
              <a:rPr lang="en-US" altLang="zh-TW" sz="2800" b="1" dirty="0">
                <a:solidFill>
                  <a:srgbClr val="FF0000"/>
                </a:solidFill>
                <a:latin typeface="+mn-lt"/>
                <a:ea typeface="微軟正黑體" pitchFamily="34" charset="-120"/>
              </a:rPr>
              <a:t>40</a:t>
            </a:r>
            <a:r>
              <a:rPr lang="en-US" altLang="zh-TW" dirty="0">
                <a:latin typeface="+mn-lt"/>
                <a:ea typeface="微軟正黑體" pitchFamily="34" charset="-120"/>
              </a:rPr>
              <a:t> </a:t>
            </a:r>
            <a:r>
              <a:rPr lang="zh-TW" altLang="en-US" dirty="0">
                <a:latin typeface="+mn-lt"/>
                <a:ea typeface="微軟正黑體" pitchFamily="34" charset="-120"/>
              </a:rPr>
              <a:t>個 </a:t>
            </a:r>
            <a:r>
              <a:rPr lang="en-US" altLang="zh-TW" dirty="0">
                <a:latin typeface="+mn-lt"/>
                <a:ea typeface="微軟正黑體" pitchFamily="34" charset="-120"/>
              </a:rPr>
              <a:t>I/O </a:t>
            </a:r>
            <a:r>
              <a:rPr lang="zh-TW" altLang="en-US" dirty="0">
                <a:latin typeface="+mn-lt"/>
                <a:ea typeface="微軟正黑體" pitchFamily="34" charset="-120"/>
              </a:rPr>
              <a:t>點的應用</a:t>
            </a:r>
            <a:endParaRPr lang="en-US" altLang="zh-TW" b="1" dirty="0">
              <a:solidFill>
                <a:srgbClr val="FF0000"/>
              </a:solidFill>
              <a:latin typeface="+mn-lt"/>
              <a:ea typeface="微軟正黑體" pitchFamily="34" charset="-120"/>
            </a:endParaRP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  <a:defRPr/>
            </a:pPr>
            <a:r>
              <a:rPr lang="zh-TW" altLang="en-US" dirty="0">
                <a:latin typeface="+mn-lt"/>
                <a:ea typeface="微軟正黑體" pitchFamily="34" charset="-120"/>
              </a:rPr>
              <a:t>由編譯器產生且運行在控制器 </a:t>
            </a:r>
            <a:r>
              <a:rPr lang="en-US" altLang="zh-TW" dirty="0">
                <a:latin typeface="+mn-lt"/>
                <a:ea typeface="微軟正黑體" pitchFamily="34" charset="-120"/>
              </a:rPr>
              <a:t>(PAC) </a:t>
            </a:r>
            <a:r>
              <a:rPr lang="zh-TW" altLang="en-US" dirty="0">
                <a:latin typeface="+mn-lt"/>
                <a:ea typeface="微軟正黑體" pitchFamily="34" charset="-120"/>
              </a:rPr>
              <a:t>的程式碼</a:t>
            </a:r>
            <a:r>
              <a:rPr lang="en-US" altLang="zh-TW" dirty="0">
                <a:latin typeface="+mn-lt"/>
                <a:ea typeface="微軟正黑體" pitchFamily="34" charset="-120"/>
              </a:rPr>
              <a:t>, </a:t>
            </a:r>
            <a:br>
              <a:rPr lang="en-US" altLang="zh-TW" dirty="0">
                <a:latin typeface="+mn-lt"/>
                <a:ea typeface="微軟正黑體" pitchFamily="34" charset="-120"/>
              </a:rPr>
            </a:br>
            <a:r>
              <a:rPr lang="zh-TW" altLang="en-US" dirty="0">
                <a:latin typeface="+mn-lt"/>
                <a:ea typeface="微軟正黑體" pitchFamily="34" charset="-120"/>
              </a:rPr>
              <a:t>會於 </a:t>
            </a:r>
            <a:r>
              <a:rPr lang="en-US" altLang="zh-TW" sz="2800" b="1" dirty="0">
                <a:solidFill>
                  <a:srgbClr val="FF0000"/>
                </a:solidFill>
                <a:latin typeface="+mn-lt"/>
                <a:ea typeface="微軟正黑體" pitchFamily="34" charset="-120"/>
              </a:rPr>
              <a:t>15 </a:t>
            </a:r>
            <a:r>
              <a:rPr lang="zh-TW" altLang="en-US" sz="2800" b="1" dirty="0">
                <a:solidFill>
                  <a:srgbClr val="FF0000"/>
                </a:solidFill>
                <a:latin typeface="+mn-lt"/>
                <a:ea typeface="微軟正黑體" pitchFamily="34" charset="-120"/>
              </a:rPr>
              <a:t>分鐘</a:t>
            </a:r>
            <a:r>
              <a:rPr lang="zh-TW" altLang="en-US" dirty="0">
                <a:latin typeface="+mn-lt"/>
                <a:ea typeface="微軟正黑體" pitchFamily="34" charset="-120"/>
              </a:rPr>
              <a:t>後停止運行</a:t>
            </a:r>
            <a:endParaRPr lang="en-US" altLang="zh-TW" dirty="0">
              <a:latin typeface="+mn-lt"/>
              <a:ea typeface="微軟正黑體" pitchFamily="34" charset="-120"/>
            </a:endParaRP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altLang="zh-TW" dirty="0">
                <a:latin typeface="+mn-lt"/>
                <a:ea typeface="微軟正黑體" pitchFamily="34" charset="-120"/>
              </a:rPr>
              <a:t>PC </a:t>
            </a:r>
            <a:r>
              <a:rPr lang="zh-TW" altLang="en-US" dirty="0">
                <a:latin typeface="+mn-lt"/>
                <a:ea typeface="微軟正黑體" pitchFamily="34" charset="-120"/>
              </a:rPr>
              <a:t>上的模擬功能</a:t>
            </a:r>
            <a:r>
              <a:rPr lang="en-US" altLang="zh-TW" dirty="0">
                <a:latin typeface="+mn-lt"/>
                <a:ea typeface="微軟正黑體" pitchFamily="34" charset="-120"/>
              </a:rPr>
              <a:t>, </a:t>
            </a:r>
            <a:r>
              <a:rPr lang="zh-TW" altLang="en-US" dirty="0">
                <a:latin typeface="+mn-lt"/>
                <a:ea typeface="微軟正黑體" pitchFamily="34" charset="-120"/>
              </a:rPr>
              <a:t>會於 </a:t>
            </a:r>
            <a:r>
              <a:rPr lang="en-US" altLang="zh-TW" sz="2800" b="1" dirty="0">
                <a:solidFill>
                  <a:srgbClr val="FF0000"/>
                </a:solidFill>
                <a:latin typeface="+mn-lt"/>
                <a:ea typeface="微軟正黑體" pitchFamily="34" charset="-120"/>
              </a:rPr>
              <a:t>15 </a:t>
            </a:r>
            <a:r>
              <a:rPr lang="zh-TW" altLang="en-US" sz="2800" b="1" dirty="0">
                <a:solidFill>
                  <a:srgbClr val="FF0000"/>
                </a:solidFill>
                <a:latin typeface="+mn-lt"/>
                <a:ea typeface="微軟正黑體" pitchFamily="34" charset="-120"/>
              </a:rPr>
              <a:t>分鐘</a:t>
            </a:r>
            <a:r>
              <a:rPr lang="zh-TW" altLang="en-US" dirty="0">
                <a:latin typeface="+mn-lt"/>
                <a:ea typeface="微軟正黑體" pitchFamily="34" charset="-120"/>
              </a:rPr>
              <a:t>後停止</a:t>
            </a:r>
            <a:r>
              <a:rPr lang="en-US" altLang="zh-TW" dirty="0">
                <a:ea typeface="標楷體" pitchFamily="65" charset="-120"/>
              </a:rPr>
              <a:t/>
            </a:r>
            <a:br>
              <a:rPr lang="en-US" altLang="zh-TW" dirty="0">
                <a:ea typeface="標楷體" pitchFamily="65" charset="-120"/>
              </a:rPr>
            </a:br>
            <a:endParaRPr kumimoji="0" lang="en-US" altLang="zh-TW" sz="2800" dirty="0">
              <a:ea typeface="標楷體" pitchFamily="65" charset="-12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Calibri" pitchFamily="34" charset="0"/>
              <a:buNone/>
              <a:defRPr/>
            </a:pPr>
            <a:endParaRPr kumimoji="0" lang="en-US" altLang="zh-TW" sz="2800" dirty="0">
              <a:ea typeface="標楷體" pitchFamily="65" charset="-12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Calibri" pitchFamily="34" charset="0"/>
              <a:buNone/>
              <a:defRPr/>
            </a:pPr>
            <a:endParaRPr kumimoji="0" lang="en-US" altLang="zh-TW" sz="2800" dirty="0">
              <a:ea typeface="標楷體" pitchFamily="65" charset="-120"/>
            </a:endParaRPr>
          </a:p>
        </p:txBody>
      </p:sp>
      <p:pic>
        <p:nvPicPr>
          <p:cNvPr id="55303" name="圖片 10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740650" y="1016000"/>
            <a:ext cx="1223963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ICP DAS   www.icpdas.com   service@icpdas.com</a:t>
            </a:r>
            <a:endParaRPr lang="en-US" altLang="zh-TW">
              <a:solidFill>
                <a:schemeClr val="tx1"/>
              </a:solidFill>
            </a:endParaRPr>
          </a:p>
        </p:txBody>
      </p:sp>
      <p:sp>
        <p:nvSpPr>
          <p:cNvPr id="56323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32F4CDB-748C-45E7-907B-483813461740}" type="slidenum">
              <a:rPr lang="zh-TW" altLang="en-US" smtClean="0">
                <a:ea typeface="新細明體" charset="-120"/>
              </a:rPr>
              <a:pPr/>
              <a:t>44</a:t>
            </a:fld>
            <a:endParaRPr lang="zh-TW" altLang="en-US" smtClean="0">
              <a:ea typeface="新細明體" charset="-120"/>
            </a:endParaRPr>
          </a:p>
        </p:txBody>
      </p:sp>
      <p:sp>
        <p:nvSpPr>
          <p:cNvPr id="5632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zh-TW" altLang="en-US" sz="4000" dirty="0" smtClean="0">
                <a:latin typeface="微軟正黑體" pitchFamily="34" charset="-120"/>
                <a:ea typeface="微軟正黑體" pitchFamily="34" charset="-120"/>
              </a:rPr>
              <a:t>詳細資訊，請參訪網頁</a:t>
            </a:r>
            <a:endParaRPr lang="en-US" altLang="zh-TW" sz="4000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6325" name="Rectangle 3"/>
          <p:cNvSpPr txBox="1">
            <a:spLocks/>
          </p:cNvSpPr>
          <p:nvPr/>
        </p:nvSpPr>
        <p:spPr bwMode="auto">
          <a:xfrm>
            <a:off x="323850" y="1484784"/>
            <a:ext cx="8640763" cy="4641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Calibri" pitchFamily="34" charset="0"/>
              <a:buNone/>
            </a:pPr>
            <a:r>
              <a:rPr kumimoji="0" lang="en-US" altLang="zh-TW" sz="1600" dirty="0" smtClean="0">
                <a:ea typeface="標楷體" pitchFamily="65" charset="-120"/>
                <a:hlinkClick r:id="rId2"/>
              </a:rPr>
              <a:t>http://www.icpdas.com/root/product/solutions/softplc_based_on_pac/win-graf/download_tc.html</a:t>
            </a:r>
            <a:r>
              <a:rPr kumimoji="0" lang="en-US" altLang="zh-TW" sz="1600" dirty="0" smtClean="0">
                <a:ea typeface="標楷體" pitchFamily="65" charset="-120"/>
              </a:rPr>
              <a:t> </a:t>
            </a:r>
            <a:endParaRPr kumimoji="0" lang="en-US" altLang="zh-TW" sz="1600" dirty="0">
              <a:ea typeface="標楷體" pitchFamily="65" charset="-120"/>
            </a:endParaRPr>
          </a:p>
          <a:p>
            <a:pPr marL="342900" indent="-342900" eaLnBrk="0" hangingPunct="0">
              <a:spcBef>
                <a:spcPct val="20000"/>
              </a:spcBef>
              <a:buFont typeface="Calibri" pitchFamily="34" charset="0"/>
              <a:buNone/>
            </a:pPr>
            <a:endParaRPr kumimoji="0" lang="en-US" altLang="zh-TW" sz="3200" dirty="0">
              <a:ea typeface="標楷體" pitchFamily="65" charset="-120"/>
            </a:endParaRPr>
          </a:p>
          <a:p>
            <a:pPr marL="342900" indent="-342900" eaLnBrk="0" hangingPunct="0">
              <a:spcBef>
                <a:spcPct val="20000"/>
              </a:spcBef>
              <a:buFont typeface="Calibri" pitchFamily="34" charset="0"/>
              <a:buNone/>
            </a:pPr>
            <a:endParaRPr kumimoji="0" lang="en-US" altLang="zh-TW" sz="3200" dirty="0">
              <a:ea typeface="標楷體" pitchFamily="65" charset="-120"/>
            </a:endParaRPr>
          </a:p>
        </p:txBody>
      </p:sp>
      <p:pic>
        <p:nvPicPr>
          <p:cNvPr id="7" name="圖片 6" descr="07-24-3.png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48299" y="1916832"/>
            <a:ext cx="6247402" cy="45273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14313" y="2214563"/>
            <a:ext cx="8715375" cy="97631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謝謝各位</a:t>
            </a:r>
            <a:r>
              <a:rPr lang="en-US" altLang="zh-TW" sz="4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zh-TW" altLang="en-US" sz="4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347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4CC0AEC-148A-42A5-95EB-4A40242899CC}" type="slidenum">
              <a:rPr lang="zh-TW" altLang="en-US" smtClean="0">
                <a:ea typeface="新細明體" charset="-120"/>
              </a:rPr>
              <a:pPr/>
              <a:t>45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5" name="頁尾版面配置區 1"/>
          <p:cNvSpPr>
            <a:spLocks noGrp="1"/>
          </p:cNvSpPr>
          <p:nvPr>
            <p:ph type="ftr" sz="quarter" idx="11"/>
          </p:nvPr>
        </p:nvSpPr>
        <p:spPr>
          <a:xfrm>
            <a:off x="3203575" y="4797425"/>
            <a:ext cx="2895600" cy="863600"/>
          </a:xfrm>
        </p:spPr>
        <p:txBody>
          <a:bodyPr/>
          <a:lstStyle/>
          <a:p>
            <a:pPr>
              <a:defRPr/>
            </a:pPr>
            <a:r>
              <a:rPr lang="en-US" altLang="zh-TW" sz="2000" b="1" smtClean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ICP DAS   </a:t>
            </a:r>
            <a:r>
              <a:rPr lang="en-US" altLang="zh-TW" sz="2000" smtClean="0">
                <a:solidFill>
                  <a:srgbClr val="006699"/>
                </a:solidFill>
              </a:rPr>
              <a:t>www.icpdas.com   service@icpdas.com</a:t>
            </a:r>
            <a:endParaRPr lang="en-US" altLang="zh-TW" sz="2000">
              <a:solidFill>
                <a:srgbClr val="006699"/>
              </a:solidFill>
            </a:endParaRPr>
          </a:p>
        </p:txBody>
      </p:sp>
    </p:spTree>
  </p:cSld>
  <p:clrMapOvr>
    <a:masterClrMapping/>
  </p:clrMapOvr>
  <p:transition advTm="5985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715963" y="21431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微軟正黑體" pitchFamily="34" charset="-120"/>
              </a:rPr>
              <a:t>階梯圖 </a:t>
            </a:r>
            <a:r>
              <a:rPr lang="en-US" altLang="zh-TW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微軟正黑體" pitchFamily="34" charset="-120"/>
              </a:rPr>
              <a:t>(LD)</a:t>
            </a:r>
            <a:endParaRPr lang="zh-TW" altLang="en-US" sz="4000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ea typeface="微軟正黑體" pitchFamily="34" charset="-120"/>
            </a:endParaRPr>
          </a:p>
        </p:txBody>
      </p:sp>
      <p:sp>
        <p:nvSpPr>
          <p:cNvPr id="16387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7D0EB24-E973-4A13-8397-A9D03402A957}" type="slidenum">
              <a:rPr lang="zh-TW" altLang="en-US" smtClean="0">
                <a:ea typeface="新細明體" charset="-120"/>
              </a:rPr>
              <a:pPr/>
              <a:t>5</a:t>
            </a:fld>
            <a:endParaRPr lang="en-US" altLang="zh-TW" smtClean="0">
              <a:ea typeface="新細明體" charset="-120"/>
            </a:endParaRPr>
          </a:p>
        </p:txBody>
      </p:sp>
      <p:pic>
        <p:nvPicPr>
          <p:cNvPr id="16388" name="Picture 5" descr="C:\Documents and Settings\Janice\桌面\LD1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00213" y="1138238"/>
            <a:ext cx="6407150" cy="523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微軟正黑體" pitchFamily="34" charset="-120"/>
              </a:rPr>
              <a:t>ST</a:t>
            </a:r>
            <a:r>
              <a:rPr lang="zh-TW" alt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微軟正黑體" pitchFamily="34" charset="-120"/>
              </a:rPr>
              <a:t> 語言</a:t>
            </a:r>
          </a:p>
        </p:txBody>
      </p:sp>
      <p:sp>
        <p:nvSpPr>
          <p:cNvPr id="17411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67173F8-D267-49FA-8BFB-E1F5CE4FF694}" type="slidenum">
              <a:rPr lang="zh-TW" altLang="en-US" smtClean="0">
                <a:ea typeface="新細明體" charset="-120"/>
              </a:rPr>
              <a:pPr/>
              <a:t>6</a:t>
            </a:fld>
            <a:endParaRPr lang="en-US" altLang="zh-TW" smtClean="0">
              <a:ea typeface="新細明體" charset="-120"/>
            </a:endParaRPr>
          </a:p>
        </p:txBody>
      </p:sp>
      <p:pic>
        <p:nvPicPr>
          <p:cNvPr id="17412" name="Picture 3" descr="C:\Documents and Settings\Janice\桌面\新資料夾\ST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73175" y="1298575"/>
            <a:ext cx="7118350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10636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微軟正黑體" pitchFamily="34" charset="-120"/>
              </a:rPr>
              <a:t>FBD</a:t>
            </a:r>
            <a:r>
              <a:rPr lang="zh-TW" alt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微軟正黑體" pitchFamily="34" charset="-120"/>
              </a:rPr>
              <a:t> 語言</a:t>
            </a:r>
          </a:p>
        </p:txBody>
      </p:sp>
      <p:sp>
        <p:nvSpPr>
          <p:cNvPr id="18435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2B4CCD5-3D76-4863-ADA9-4EAD3813AA56}" type="slidenum">
              <a:rPr lang="zh-TW" altLang="en-US" smtClean="0">
                <a:ea typeface="新細明體" charset="-120"/>
              </a:rPr>
              <a:pPr/>
              <a:t>7</a:t>
            </a:fld>
            <a:endParaRPr lang="en-US" altLang="zh-TW" smtClean="0">
              <a:ea typeface="新細明體" charset="-120"/>
            </a:endParaRPr>
          </a:p>
        </p:txBody>
      </p:sp>
      <p:pic>
        <p:nvPicPr>
          <p:cNvPr id="18436" name="Picture 2" descr="C:\Documents and Settings\Janice\桌面\新資料夾\FBD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43013" y="998538"/>
            <a:ext cx="7345362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10636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微軟正黑體" pitchFamily="34" charset="-120"/>
              </a:rPr>
              <a:t>SFC</a:t>
            </a:r>
            <a:r>
              <a:rPr lang="zh-TW" alt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微軟正黑體" pitchFamily="34" charset="-120"/>
              </a:rPr>
              <a:t> 語言</a:t>
            </a:r>
          </a:p>
        </p:txBody>
      </p:sp>
      <p:sp>
        <p:nvSpPr>
          <p:cNvPr id="19459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EAF071A-7D61-427D-AA3B-5D3EBFB283FE}" type="slidenum">
              <a:rPr lang="zh-TW" altLang="en-US" smtClean="0">
                <a:ea typeface="新細明體" charset="-120"/>
              </a:rPr>
              <a:pPr/>
              <a:t>8</a:t>
            </a:fld>
            <a:endParaRPr lang="en-US" altLang="zh-TW" smtClean="0">
              <a:ea typeface="新細明體" charset="-120"/>
            </a:endParaRPr>
          </a:p>
        </p:txBody>
      </p:sp>
      <p:pic>
        <p:nvPicPr>
          <p:cNvPr id="19460" name="Picture 2" descr="C:\Documents and Settings\Janice\桌面\新資料夾\SFC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90675" y="1050925"/>
            <a:ext cx="6553200" cy="528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標題 8"/>
          <p:cNvSpPr>
            <a:spLocks noGrp="1"/>
          </p:cNvSpPr>
          <p:nvPr>
            <p:ph type="title"/>
          </p:nvPr>
        </p:nvSpPr>
        <p:spPr>
          <a:xfrm>
            <a:off x="746125" y="274638"/>
            <a:ext cx="8229600" cy="1143000"/>
          </a:xfrm>
        </p:spPr>
        <p:txBody>
          <a:bodyPr/>
          <a:lstStyle/>
          <a:p>
            <a:r>
              <a:rPr lang="zh-TW" altLang="en-US" sz="4000" smtClean="0">
                <a:solidFill>
                  <a:schemeClr val="tx1"/>
                </a:solidFill>
                <a:ea typeface="微軟正黑體" pitchFamily="34" charset="-120"/>
              </a:rPr>
              <a:t> 可在圖形程式中，使用 </a:t>
            </a:r>
            <a:r>
              <a:rPr lang="en-US" altLang="zh-TW" sz="4000" smtClean="0">
                <a:solidFill>
                  <a:schemeClr val="tx1"/>
                </a:solidFill>
                <a:ea typeface="微軟正黑體" pitchFamily="34" charset="-120"/>
              </a:rPr>
              <a:t>ST </a:t>
            </a:r>
            <a:r>
              <a:rPr lang="zh-TW" altLang="en-US" sz="4000" smtClean="0">
                <a:solidFill>
                  <a:schemeClr val="tx1"/>
                </a:solidFill>
                <a:ea typeface="微軟正黑體" pitchFamily="34" charset="-120"/>
              </a:rPr>
              <a:t>語言</a:t>
            </a:r>
          </a:p>
        </p:txBody>
      </p:sp>
      <p:sp>
        <p:nvSpPr>
          <p:cNvPr id="20483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7B70041-BC99-4973-96D7-FCDEA1B9FF0D}" type="slidenum">
              <a:rPr lang="zh-TW" altLang="en-US" smtClean="0">
                <a:ea typeface="新細明體" charset="-120"/>
              </a:rPr>
              <a:pPr/>
              <a:t>9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20484" name="AutoShape 2" descr="mk:@MSITStore:C:\Win-GRAF\K5Help.chm::/complexfbd.png"/>
          <p:cNvSpPr>
            <a:spLocks noChangeAspect="1" noChangeArrowheads="1"/>
          </p:cNvSpPr>
          <p:nvPr/>
        </p:nvSpPr>
        <p:spPr bwMode="auto">
          <a:xfrm>
            <a:off x="68263" y="-182563"/>
            <a:ext cx="2486025" cy="657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pic>
        <p:nvPicPr>
          <p:cNvPr id="48132" name="Picture 4" descr="C:\Documents and Settings\Janice\桌面\Win-GRAF_to_RD\pic\FBD+ST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95325" y="1531938"/>
            <a:ext cx="6199188" cy="244792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0" name="矩形 9"/>
          <p:cNvSpPr/>
          <p:nvPr/>
        </p:nvSpPr>
        <p:spPr>
          <a:xfrm>
            <a:off x="5076825" y="1684338"/>
            <a:ext cx="1366838" cy="503237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FBD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8131" name="Picture 3" descr="C:\Documents and Settings\Janice\桌面\Win-GRAF_to_RD\pic\LD+ST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776663" y="3681413"/>
            <a:ext cx="4933950" cy="249713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2" name="圓角矩形 11"/>
          <p:cNvSpPr/>
          <p:nvPr/>
        </p:nvSpPr>
        <p:spPr>
          <a:xfrm>
            <a:off x="911225" y="3141663"/>
            <a:ext cx="1800225" cy="358775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7164388" y="3608388"/>
            <a:ext cx="1368425" cy="504825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LD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圓角矩形 13"/>
          <p:cNvSpPr/>
          <p:nvPr/>
        </p:nvSpPr>
        <p:spPr>
          <a:xfrm>
            <a:off x="4140200" y="4365625"/>
            <a:ext cx="1223963" cy="503238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5" name="圓角矩形 14"/>
          <p:cNvSpPr/>
          <p:nvPr/>
        </p:nvSpPr>
        <p:spPr>
          <a:xfrm>
            <a:off x="4716463" y="5373688"/>
            <a:ext cx="1511300" cy="503237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CPDAS-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iro">
      <a:majorFont>
        <a:latin typeface="Calibri"/>
        <a:ea typeface="標楷體"/>
        <a:cs typeface=""/>
      </a:majorFont>
      <a:minorFont>
        <a:latin typeface="Calibri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ICPDAS-1</Template>
  <TotalTime>22874</TotalTime>
  <Words>1130</Words>
  <Application>Microsoft Office PowerPoint</Application>
  <PresentationFormat>如螢幕大小 (4:3)</PresentationFormat>
  <Paragraphs>321</Paragraphs>
  <Slides>45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45</vt:i4>
      </vt:variant>
    </vt:vector>
  </HeadingPairs>
  <TitlesOfParts>
    <vt:vector size="46" baseType="lpstr">
      <vt:lpstr>ICPDAS-1</vt:lpstr>
      <vt:lpstr>Win-GRAF</vt:lpstr>
      <vt:lpstr>什麼是 Win-GRAF?</vt:lpstr>
      <vt:lpstr>Win-GRAF Workbench</vt:lpstr>
      <vt:lpstr>Win-GRAF PAC 通訊協定</vt:lpstr>
      <vt:lpstr>階梯圖 (LD)</vt:lpstr>
      <vt:lpstr>ST 語言</vt:lpstr>
      <vt:lpstr>FBD 語言</vt:lpstr>
      <vt:lpstr>SFC 語言</vt:lpstr>
      <vt:lpstr> 可在圖形程式中，使用 ST 語言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  <vt:lpstr>投影片 18</vt:lpstr>
      <vt:lpstr>投影片 19</vt:lpstr>
      <vt:lpstr>Win-GRAF &amp; eLogger</vt:lpstr>
      <vt:lpstr>Win-GRAF &amp; eLogger</vt:lpstr>
      <vt:lpstr>投影片 22</vt:lpstr>
      <vt:lpstr>投影片 23</vt:lpstr>
      <vt:lpstr>投影片 24</vt:lpstr>
      <vt:lpstr>投影片 25</vt:lpstr>
      <vt:lpstr>投影片 26</vt:lpstr>
      <vt:lpstr>投影片 27</vt:lpstr>
      <vt:lpstr>投影片 28</vt:lpstr>
      <vt:lpstr>投影片 29</vt:lpstr>
      <vt:lpstr>投影片 30</vt:lpstr>
      <vt:lpstr>編程的基本概念</vt:lpstr>
      <vt:lpstr>變數</vt:lpstr>
      <vt:lpstr>投影片 33</vt:lpstr>
      <vt:lpstr>TIME 變數</vt:lpstr>
      <vt:lpstr>資料型態轉換</vt:lpstr>
      <vt:lpstr>資料型態轉換功能</vt:lpstr>
      <vt:lpstr>Function Block Instance</vt:lpstr>
      <vt:lpstr>ST 基礎程式 1</vt:lpstr>
      <vt:lpstr>ST 基礎程式 2</vt:lpstr>
      <vt:lpstr>        ST 程式中，調用功能 (Function)</vt:lpstr>
      <vt:lpstr>      ST 程式中，調用功能方塊 (FB)</vt:lpstr>
      <vt:lpstr>投影片 42</vt:lpstr>
      <vt:lpstr>投影片 43</vt:lpstr>
      <vt:lpstr>詳細資訊，請參訪網頁</vt:lpstr>
      <vt:lpstr>謝謝各位!</vt:lpstr>
    </vt:vector>
  </TitlesOfParts>
  <Company>ICP DAS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Win-GRAF</dc:title>
  <dc:creator>Kevin Ho</dc:creator>
  <cp:lastModifiedBy>user</cp:lastModifiedBy>
  <cp:revision>2210</cp:revision>
  <cp:lastPrinted>2001-08-03T08:43:32Z</cp:lastPrinted>
  <dcterms:created xsi:type="dcterms:W3CDTF">1998-03-27T02:47:45Z</dcterms:created>
  <dcterms:modified xsi:type="dcterms:W3CDTF">2018-07-03T02:18:29Z</dcterms:modified>
</cp:coreProperties>
</file>