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47"/>
  </p:notesMasterIdLst>
  <p:handoutMasterIdLst>
    <p:handoutMasterId r:id="rId48"/>
  </p:handoutMasterIdLst>
  <p:sldIdLst>
    <p:sldId id="521" r:id="rId2"/>
    <p:sldId id="651" r:id="rId3"/>
    <p:sldId id="643" r:id="rId4"/>
    <p:sldId id="656" r:id="rId5"/>
    <p:sldId id="659" r:id="rId6"/>
    <p:sldId id="660" r:id="rId7"/>
    <p:sldId id="661" r:id="rId8"/>
    <p:sldId id="676" r:id="rId9"/>
    <p:sldId id="666" r:id="rId10"/>
    <p:sldId id="648" r:id="rId11"/>
    <p:sldId id="698" r:id="rId12"/>
    <p:sldId id="699" r:id="rId13"/>
    <p:sldId id="696" r:id="rId14"/>
    <p:sldId id="674" r:id="rId15"/>
    <p:sldId id="695" r:id="rId16"/>
    <p:sldId id="694" r:id="rId17"/>
    <p:sldId id="689" r:id="rId18"/>
    <p:sldId id="691" r:id="rId19"/>
    <p:sldId id="692" r:id="rId20"/>
    <p:sldId id="705" r:id="rId21"/>
    <p:sldId id="706" r:id="rId22"/>
    <p:sldId id="672" r:id="rId23"/>
    <p:sldId id="701" r:id="rId24"/>
    <p:sldId id="650" r:id="rId25"/>
    <p:sldId id="693" r:id="rId26"/>
    <p:sldId id="649" r:id="rId27"/>
    <p:sldId id="673" r:id="rId28"/>
    <p:sldId id="697" r:id="rId29"/>
    <p:sldId id="690" r:id="rId30"/>
    <p:sldId id="707" r:id="rId31"/>
    <p:sldId id="677" r:id="rId32"/>
    <p:sldId id="678" r:id="rId33"/>
    <p:sldId id="675" r:id="rId34"/>
    <p:sldId id="679" r:id="rId35"/>
    <p:sldId id="680" r:id="rId36"/>
    <p:sldId id="681" r:id="rId37"/>
    <p:sldId id="682" r:id="rId38"/>
    <p:sldId id="685" r:id="rId39"/>
    <p:sldId id="686" r:id="rId40"/>
    <p:sldId id="687" r:id="rId41"/>
    <p:sldId id="688" r:id="rId42"/>
    <p:sldId id="703" r:id="rId43"/>
    <p:sldId id="704" r:id="rId44"/>
    <p:sldId id="702" r:id="rId45"/>
    <p:sldId id="622" r:id="rId46"/>
  </p:sldIdLst>
  <p:sldSz cx="9144000" cy="6858000" type="screen4x3"/>
  <p:notesSz cx="9874250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006699"/>
    <a:srgbClr val="FF3399"/>
    <a:srgbClr val="FF6600"/>
    <a:srgbClr val="9900CC"/>
    <a:srgbClr val="376193"/>
    <a:srgbClr val="FF0066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395" autoAdjust="0"/>
  </p:normalViewPr>
  <p:slideViewPr>
    <p:cSldViewPr>
      <p:cViewPr>
        <p:scale>
          <a:sx n="75" d="100"/>
          <a:sy n="75" d="100"/>
        </p:scale>
        <p:origin x="-60" y="66"/>
      </p:cViewPr>
      <p:guideLst>
        <p:guide orient="horz" pos="1680"/>
        <p:guide pos="2880"/>
      </p:guideLst>
    </p:cSldViewPr>
  </p:slideViewPr>
  <p:outlineViewPr>
    <p:cViewPr>
      <p:scale>
        <a:sx n="33" d="100"/>
        <a:sy n="33" d="100"/>
      </p:scale>
      <p:origin x="258" y="6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9" d="100"/>
          <a:sy n="29" d="100"/>
        </p:scale>
        <p:origin x="-1186" y="-82"/>
      </p:cViewPr>
      <p:guideLst>
        <p:guide orient="horz" pos="2140"/>
        <p:guide pos="310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27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9" tIns="46845" rIns="93689" bIns="46845" numCol="1" anchor="t" anchorCtr="0" compatLnSpc="1">
            <a:prstTxWarp prst="textNoShape">
              <a:avLst/>
            </a:prstTxWarp>
          </a:bodyPr>
          <a:lstStyle>
            <a:lvl1pPr defTabSz="936625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64188" y="0"/>
            <a:ext cx="434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9" tIns="46845" rIns="93689" bIns="46845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7" tIns="46868" rIns="93737" bIns="46868" numCol="1" anchor="t" anchorCtr="0" compatLnSpc="1">
            <a:prstTxWarp prst="textNoShape">
              <a:avLst/>
            </a:prstTxWarp>
          </a:bodyPr>
          <a:lstStyle>
            <a:lvl1pPr defTabSz="936625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5938" y="0"/>
            <a:ext cx="427831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7" tIns="46868" rIns="93737" bIns="46868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09588"/>
            <a:ext cx="3400425" cy="2551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6038" y="3228975"/>
            <a:ext cx="7242175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7" tIns="46868" rIns="93737" bIns="468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8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7" tIns="46868" rIns="93737" bIns="46868" numCol="1" anchor="b" anchorCtr="0" compatLnSpc="1">
            <a:prstTxWarp prst="textNoShape">
              <a:avLst/>
            </a:prstTxWarp>
          </a:bodyPr>
          <a:lstStyle>
            <a:lvl1pPr defTabSz="936625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5938" y="6456363"/>
            <a:ext cx="4278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7" tIns="46868" rIns="93737" bIns="46868" numCol="1" anchor="b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118C7B3F-89BB-4EAD-BA7C-F7B10659BDE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C519A8-AD1F-48D6-8B7D-31626E016114}" type="slidenum">
              <a:rPr lang="en-US" altLang="zh-TW" smtClean="0">
                <a:ea typeface="新細明體" charset="-120"/>
              </a:rPr>
              <a:pPr/>
              <a:t>1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9750" y="374650"/>
            <a:ext cx="813435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5000" b="1" smtClean="0">
                <a:solidFill>
                  <a:srgbClr val="0038A8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kumimoji="0" lang="zh-TW" altLang="en-US" sz="5000" b="1" smtClean="0">
                <a:solidFill>
                  <a:srgbClr val="0038A8"/>
                </a:solidFill>
                <a:latin typeface="標楷體" pitchFamily="65" charset="-120"/>
                <a:ea typeface="標楷體" pitchFamily="65" charset="-120"/>
              </a:rPr>
              <a:t>泓格科技股份有限公司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auto">
          <a:xfrm>
            <a:off x="1500188" y="3370263"/>
            <a:ext cx="640873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29058" y="4500570"/>
            <a:ext cx="3929090" cy="1857388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4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service@icpdas.com   ICP DAS      www.icpdas.com </a:t>
            </a: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F3DCF-FFE0-4FB7-81D6-9D0E3DB32C1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73423-F53F-46C4-A5F9-04E16214B576}" type="datetime1">
              <a:rPr lang="zh-TW" altLang="en-US"/>
              <a:pPr>
                <a:defRPr/>
              </a:pPr>
              <a:t>2018/7/3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CB16A-EBDB-430A-9672-8B7DA21CBE2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B2A85-D33C-44A9-9553-5991C1F6A140}" type="datetime1">
              <a:rPr lang="zh-TW" altLang="en-US"/>
              <a:pPr>
                <a:defRPr/>
              </a:pPr>
              <a:t>2018/7/3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C5F9F-0B5D-4E25-B93E-79A34A3AF37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C80B2-CACD-49F2-B3C0-2DAA81D89735}" type="datetime1">
              <a:rPr lang="zh-TW" altLang="en-US"/>
              <a:pPr>
                <a:defRPr/>
              </a:pPr>
              <a:t>2018/7/3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D35AC-C56A-48F1-80DE-A3D91C1D45F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A8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5D0DB-DA2B-4C61-96FE-54A43E16CE84}" type="datetime1">
              <a:rPr lang="zh-TW" altLang="en-US"/>
              <a:pPr>
                <a:defRPr/>
              </a:pPr>
              <a:t>2018/7/3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E761A-138F-4CA5-868A-443A3587210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A8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8B5E4-9BF3-48C5-8EDA-735ED3B45760}" type="datetime1">
              <a:rPr lang="zh-TW" altLang="en-US"/>
              <a:pPr>
                <a:defRPr/>
              </a:pPr>
              <a:t>2018/7/3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A15F8-7487-48C1-97DD-3D3079CFDEE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357313" y="1214438"/>
            <a:ext cx="7286625" cy="2857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A8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44F5E-0A27-4707-B9E7-6B467BDBA124}" type="datetime1">
              <a:rPr lang="zh-TW" altLang="en-US"/>
              <a:pPr>
                <a:defRPr/>
              </a:pPr>
              <a:t>2018/7/3</a:t>
            </a:fld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A7B64-4897-4B95-9AAC-D50F25068EB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B8D3A-5978-4979-B6E4-6B73DACE79B8}" type="datetime1">
              <a:rPr lang="zh-TW" altLang="en-US"/>
              <a:pPr>
                <a:defRPr/>
              </a:pPr>
              <a:t>2018/7/3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4CC0E-5A36-4EA7-A8B6-73FEC9FC8E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B1FF6-1A25-4817-B7E3-1B5917C82938}" type="datetime1">
              <a:rPr lang="zh-TW" altLang="en-US"/>
              <a:pPr>
                <a:defRPr/>
              </a:pPr>
              <a:t>2018/7/3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94634-3E1F-48D9-93A9-EC1D432B38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CBDE9-752B-495B-A807-085E9479E621}" type="datetime1">
              <a:rPr lang="zh-TW" altLang="en-US"/>
              <a:pPr>
                <a:defRPr/>
              </a:pPr>
              <a:t>2018/7/3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912F8-21DC-4D88-80B5-A08A018BF6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71563" y="6429375"/>
            <a:ext cx="1857375" cy="428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8C1FEBAC-65A1-4B92-BF20-6C7635B36ED7}" type="datetime1">
              <a:rPr lang="zh-TW" altLang="en-US"/>
              <a:pPr>
                <a:defRPr/>
              </a:pPr>
              <a:t>2018/7/3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ICP DAS   www.cpdas.com   service@icpdas.com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0" y="6429375"/>
            <a:ext cx="1071563" cy="428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Page </a:t>
            </a:r>
            <a:fld id="{3DA285A3-778A-49CE-9DE0-7A5F4551352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1692275" y="1357313"/>
            <a:ext cx="64087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9" r:id="rId1"/>
    <p:sldLayoutId id="2147485100" r:id="rId2"/>
    <p:sldLayoutId id="2147485101" r:id="rId3"/>
    <p:sldLayoutId id="2147485102" r:id="rId4"/>
    <p:sldLayoutId id="2147485103" r:id="rId5"/>
    <p:sldLayoutId id="2147485104" r:id="rId6"/>
    <p:sldLayoutId id="2147485105" r:id="rId7"/>
    <p:sldLayoutId id="2147485106" r:id="rId8"/>
    <p:sldLayoutId id="2147485107" r:id="rId9"/>
    <p:sldLayoutId id="2147485108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 b="1" kern="1200">
          <a:solidFill>
            <a:srgbClr val="0038A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0038A8"/>
          </a:solidFill>
          <a:latin typeface="Calibri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0038A8"/>
          </a:solidFill>
          <a:latin typeface="Calibri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0038A8"/>
          </a:solidFill>
          <a:latin typeface="Calibri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0038A8"/>
          </a:solidFill>
          <a:latin typeface="Calibri" pitchFamily="34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6000" b="1">
          <a:solidFill>
            <a:srgbClr val="0038A8"/>
          </a:solidFill>
          <a:latin typeface="Calibri" pitchFamily="34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6000" b="1">
          <a:solidFill>
            <a:srgbClr val="0038A8"/>
          </a:solidFill>
          <a:latin typeface="Calibri" pitchFamily="34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6000" b="1">
          <a:solidFill>
            <a:srgbClr val="0038A8"/>
          </a:solidFill>
          <a:latin typeface="Calibri" pitchFamily="34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6000" b="1">
          <a:solidFill>
            <a:srgbClr val="0038A8"/>
          </a:solidFill>
          <a:latin typeface="Calibri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icpdas.com/root/support/faq/win-graf.php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icpdas.com/root/news/products/2017/2017062807.php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icpdas.com/root/product/solutions/softplc_based_on_pac/win-graf/download.html" TargetMode="Externa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841375" y="1700213"/>
            <a:ext cx="7921625" cy="14811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Win-GRAF</a:t>
            </a:r>
            <a:endParaRPr lang="zh-TW" alt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副標題 6"/>
          <p:cNvSpPr>
            <a:spLocks noGrp="1"/>
          </p:cNvSpPr>
          <p:nvPr>
            <p:ph type="subTitle" idx="1"/>
          </p:nvPr>
        </p:nvSpPr>
        <p:spPr>
          <a:xfrm>
            <a:off x="4500563" y="5013325"/>
            <a:ext cx="4143375" cy="1214438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 altLang="zh-TW" b="1" i="1" dirty="0" smtClean="0">
              <a:solidFill>
                <a:srgbClr val="0000CC"/>
              </a:solidFill>
            </a:endParaRPr>
          </a:p>
          <a:p>
            <a:pPr fontAlgn="base">
              <a:spcAft>
                <a:spcPct val="0"/>
              </a:spcAft>
              <a:defRPr/>
            </a:pPr>
            <a:r>
              <a:rPr lang="en-US" altLang="zh-TW" b="1" i="1" dirty="0" smtClean="0">
                <a:solidFill>
                  <a:srgbClr val="0000CC"/>
                </a:solidFill>
              </a:rPr>
              <a:t>July 01, 2018</a:t>
            </a:r>
          </a:p>
        </p:txBody>
      </p:sp>
      <p:sp>
        <p:nvSpPr>
          <p:cNvPr id="12292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63C4F0-194F-45A3-BB5A-693C7CA1CD99}" type="slidenum">
              <a:rPr lang="zh-TW" altLang="en-US" smtClean="0">
                <a:ea typeface="新細明體" charset="-120"/>
              </a:rPr>
              <a:pPr/>
              <a:t>1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字方塊 81"/>
          <p:cNvSpPr txBox="1">
            <a:spLocks noChangeArrowheads="1"/>
          </p:cNvSpPr>
          <p:nvPr/>
        </p:nvSpPr>
        <p:spPr bwMode="auto">
          <a:xfrm>
            <a:off x="0" y="1700213"/>
            <a:ext cx="896461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>
              <a:lnSpc>
                <a:spcPct val="150000"/>
              </a:lnSpc>
              <a:buFont typeface="Wingdings" pitchFamily="2" charset="2"/>
              <a:buChar char="l"/>
              <a:tabLst>
                <a:tab pos="808038" algn="l"/>
                <a:tab pos="2965450" algn="l"/>
              </a:tabLst>
            </a:pPr>
            <a:r>
              <a:rPr lang="en-US" altLang="zh-TW" sz="2800" b="1" dirty="0">
                <a:ea typeface="微軟正黑體" pitchFamily="34" charset="-120"/>
              </a:rPr>
              <a:t>	WP-8</a:t>
            </a:r>
            <a:r>
              <a:rPr lang="en-US" altLang="zh-TW" sz="2800" b="1" dirty="0">
                <a:solidFill>
                  <a:srgbClr val="C00000"/>
                </a:solidFill>
                <a:ea typeface="微軟正黑體" pitchFamily="34" charset="-120"/>
              </a:rPr>
              <a:t>1</a:t>
            </a:r>
            <a:r>
              <a:rPr lang="en-US" altLang="zh-TW" sz="2800" b="1" dirty="0">
                <a:ea typeface="微軟正黑體" pitchFamily="34" charset="-120"/>
              </a:rPr>
              <a:t>48/8</a:t>
            </a:r>
            <a:r>
              <a:rPr lang="en-US" altLang="zh-TW" sz="2800" b="1" dirty="0">
                <a:solidFill>
                  <a:srgbClr val="C00000"/>
                </a:solidFill>
                <a:ea typeface="微軟正黑體" pitchFamily="34" charset="-120"/>
              </a:rPr>
              <a:t>4</a:t>
            </a:r>
            <a:r>
              <a:rPr lang="en-US" altLang="zh-TW" sz="2800" b="1" dirty="0">
                <a:ea typeface="微軟正黑體" pitchFamily="34" charset="-120"/>
              </a:rPr>
              <a:t>48/8</a:t>
            </a:r>
            <a:r>
              <a:rPr lang="en-US" altLang="zh-TW" sz="2800" b="1" dirty="0">
                <a:solidFill>
                  <a:srgbClr val="C00000"/>
                </a:solidFill>
                <a:ea typeface="微軟正黑體" pitchFamily="34" charset="-120"/>
              </a:rPr>
              <a:t>8</a:t>
            </a:r>
            <a:r>
              <a:rPr lang="en-US" altLang="zh-TW" sz="2800" b="1" dirty="0">
                <a:ea typeface="微軟正黑體" pitchFamily="34" charset="-120"/>
              </a:rPr>
              <a:t>48</a:t>
            </a:r>
          </a:p>
          <a:p>
            <a:pPr marL="360363">
              <a:lnSpc>
                <a:spcPct val="150000"/>
              </a:lnSpc>
              <a:buFont typeface="Wingdings" pitchFamily="2" charset="2"/>
              <a:buChar char="l"/>
              <a:tabLst>
                <a:tab pos="808038" algn="l"/>
                <a:tab pos="2965450" algn="l"/>
              </a:tabLst>
            </a:pPr>
            <a:r>
              <a:rPr lang="en-US" altLang="zh-TW" sz="2800" b="1" dirty="0">
                <a:ea typeface="微軟正黑體" pitchFamily="34" charset="-120"/>
              </a:rPr>
              <a:t> 	WP-8</a:t>
            </a:r>
            <a:r>
              <a:rPr lang="en-US" altLang="zh-TW" sz="2800" b="1" dirty="0">
                <a:solidFill>
                  <a:srgbClr val="C00000"/>
                </a:solidFill>
                <a:ea typeface="微軟正黑體" pitchFamily="34" charset="-120"/>
              </a:rPr>
              <a:t>1</a:t>
            </a:r>
            <a:r>
              <a:rPr lang="en-US" altLang="zh-TW" sz="2800" b="1" dirty="0">
                <a:ea typeface="微軟正黑體" pitchFamily="34" charset="-120"/>
              </a:rPr>
              <a:t>28-CE7/8</a:t>
            </a:r>
            <a:r>
              <a:rPr lang="en-US" altLang="zh-TW" sz="2800" b="1" dirty="0">
                <a:solidFill>
                  <a:srgbClr val="C00000"/>
                </a:solidFill>
                <a:ea typeface="微軟正黑體" pitchFamily="34" charset="-120"/>
              </a:rPr>
              <a:t>4</a:t>
            </a:r>
            <a:r>
              <a:rPr lang="en-US" altLang="zh-TW" sz="2800" b="1" dirty="0">
                <a:ea typeface="微軟正黑體" pitchFamily="34" charset="-120"/>
              </a:rPr>
              <a:t>28-CE7/8</a:t>
            </a:r>
            <a:r>
              <a:rPr lang="en-US" altLang="zh-TW" sz="2800" b="1" dirty="0">
                <a:solidFill>
                  <a:srgbClr val="C00000"/>
                </a:solidFill>
                <a:ea typeface="微軟正黑體" pitchFamily="34" charset="-120"/>
              </a:rPr>
              <a:t>8</a:t>
            </a:r>
            <a:r>
              <a:rPr lang="en-US" altLang="zh-TW" sz="2800" b="1" dirty="0">
                <a:ea typeface="微軟正黑體" pitchFamily="34" charset="-120"/>
              </a:rPr>
              <a:t>28-CE7</a:t>
            </a:r>
          </a:p>
          <a:p>
            <a:pPr marL="360363">
              <a:lnSpc>
                <a:spcPct val="150000"/>
              </a:lnSpc>
              <a:buFont typeface="Wingdings" pitchFamily="2" charset="2"/>
              <a:buChar char="l"/>
              <a:tabLst>
                <a:tab pos="808038" algn="l"/>
                <a:tab pos="2965450" algn="l"/>
              </a:tabLst>
            </a:pPr>
            <a:r>
              <a:rPr lang="en-US" altLang="zh-TW" sz="2800" b="1" dirty="0">
                <a:ea typeface="微軟正黑體" pitchFamily="34" charset="-120"/>
              </a:rPr>
              <a:t> 	WP-5238-CE7 (1x LAN)</a:t>
            </a:r>
          </a:p>
          <a:p>
            <a:pPr marL="360363">
              <a:buFont typeface="Wingdings" pitchFamily="2" charset="2"/>
              <a:buChar char="l"/>
              <a:tabLst>
                <a:tab pos="808038" algn="l"/>
                <a:tab pos="2965450" algn="l"/>
              </a:tabLst>
            </a:pPr>
            <a:r>
              <a:rPr lang="en-US" altLang="zh-TW" sz="2800" b="1" dirty="0">
                <a:ea typeface="微軟正黑體" pitchFamily="34" charset="-120"/>
              </a:rPr>
              <a:t> 	VP-</a:t>
            </a:r>
            <a:r>
              <a:rPr lang="en-US" altLang="zh-TW" sz="2800" b="1" dirty="0">
                <a:solidFill>
                  <a:srgbClr val="0070C0"/>
                </a:solidFill>
                <a:ea typeface="微軟正黑體" pitchFamily="34" charset="-120"/>
              </a:rPr>
              <a:t>1</a:t>
            </a:r>
            <a:r>
              <a:rPr lang="en-US" altLang="zh-TW" sz="2800" b="1" dirty="0">
                <a:ea typeface="微軟正黑體" pitchFamily="34" charset="-120"/>
              </a:rPr>
              <a:t>2</a:t>
            </a:r>
            <a:r>
              <a:rPr lang="en-US" altLang="zh-TW" sz="2800" b="1" dirty="0">
                <a:solidFill>
                  <a:srgbClr val="C00000"/>
                </a:solidFill>
                <a:ea typeface="微軟正黑體" pitchFamily="34" charset="-120"/>
              </a:rPr>
              <a:t>3</a:t>
            </a:r>
            <a:r>
              <a:rPr lang="en-US" altLang="zh-TW" sz="2800" b="1" dirty="0">
                <a:ea typeface="微軟正黑體" pitchFamily="34" charset="-120"/>
              </a:rPr>
              <a:t>8-CE7 (   </a:t>
            </a:r>
            <a:r>
              <a:rPr lang="en-US" altLang="zh-TW" sz="2800" b="1" dirty="0">
                <a:solidFill>
                  <a:srgbClr val="0070C0"/>
                </a:solidFill>
                <a:ea typeface="微軟正黑體" pitchFamily="34" charset="-120"/>
              </a:rPr>
              <a:t>5.7”</a:t>
            </a:r>
            <a:r>
              <a:rPr lang="en-US" altLang="zh-TW" sz="2800" b="1" dirty="0">
                <a:ea typeface="微軟正黑體" pitchFamily="34" charset="-120"/>
              </a:rPr>
              <a:t>,  3x  I/O Slots)</a:t>
            </a:r>
            <a:br>
              <a:rPr lang="en-US" altLang="zh-TW" sz="2800" b="1" dirty="0">
                <a:ea typeface="微軟正黑體" pitchFamily="34" charset="-120"/>
              </a:rPr>
            </a:br>
            <a:r>
              <a:rPr lang="en-US" altLang="zh-TW" sz="2800" b="1" dirty="0">
                <a:ea typeface="微軟正黑體" pitchFamily="34" charset="-120"/>
              </a:rPr>
              <a:t>      VP-</a:t>
            </a:r>
            <a:r>
              <a:rPr lang="en-US" altLang="zh-TW" sz="2800" b="1" dirty="0">
                <a:solidFill>
                  <a:srgbClr val="0070C0"/>
                </a:solidFill>
                <a:ea typeface="微軟正黑體" pitchFamily="34" charset="-120"/>
              </a:rPr>
              <a:t>2</a:t>
            </a:r>
            <a:r>
              <a:rPr lang="en-US" altLang="zh-TW" sz="2800" b="1" dirty="0">
                <a:ea typeface="微軟正黑體" pitchFamily="34" charset="-120"/>
              </a:rPr>
              <a:t>2</a:t>
            </a:r>
            <a:r>
              <a:rPr lang="en-US" altLang="zh-TW" sz="2800" b="1" dirty="0">
                <a:solidFill>
                  <a:srgbClr val="C00000"/>
                </a:solidFill>
                <a:ea typeface="微軟正黑體" pitchFamily="34" charset="-120"/>
              </a:rPr>
              <a:t>0</a:t>
            </a:r>
            <a:r>
              <a:rPr lang="en-US" altLang="zh-TW" sz="2800" b="1" dirty="0">
                <a:ea typeface="微軟正黑體" pitchFamily="34" charset="-120"/>
              </a:rPr>
              <a:t>8-CE7 (    </a:t>
            </a:r>
            <a:r>
              <a:rPr lang="en-US" altLang="zh-TW" sz="2800" b="1" dirty="0">
                <a:solidFill>
                  <a:srgbClr val="0070C0"/>
                </a:solidFill>
                <a:ea typeface="微軟正黑體" pitchFamily="34" charset="-120"/>
              </a:rPr>
              <a:t>7”</a:t>
            </a:r>
            <a:r>
              <a:rPr lang="en-US" altLang="zh-TW" sz="2800" b="1" dirty="0">
                <a:ea typeface="微軟正黑體" pitchFamily="34" charset="-120"/>
              </a:rPr>
              <a:t>  ,  w/o  I/O Slot)</a:t>
            </a:r>
            <a:br>
              <a:rPr lang="en-US" altLang="zh-TW" sz="2800" b="1" dirty="0">
                <a:ea typeface="微軟正黑體" pitchFamily="34" charset="-120"/>
              </a:rPr>
            </a:br>
            <a:r>
              <a:rPr lang="en-US" altLang="zh-TW" sz="2800" b="1" dirty="0">
                <a:ea typeface="微軟正黑體" pitchFamily="34" charset="-120"/>
              </a:rPr>
              <a:t>      VP-</a:t>
            </a:r>
            <a:r>
              <a:rPr lang="en-US" altLang="zh-TW" sz="2800" b="1" dirty="0">
                <a:solidFill>
                  <a:srgbClr val="0070C0"/>
                </a:solidFill>
                <a:ea typeface="微軟正黑體" pitchFamily="34" charset="-120"/>
              </a:rPr>
              <a:t>4</a:t>
            </a:r>
            <a:r>
              <a:rPr lang="en-US" altLang="zh-TW" sz="2800" b="1" dirty="0">
                <a:ea typeface="微軟正黑體" pitchFamily="34" charset="-120"/>
              </a:rPr>
              <a:t>2</a:t>
            </a:r>
            <a:r>
              <a:rPr lang="en-US" altLang="zh-TW" sz="2800" b="1" dirty="0">
                <a:solidFill>
                  <a:srgbClr val="C00000"/>
                </a:solidFill>
                <a:ea typeface="微軟正黑體" pitchFamily="34" charset="-120"/>
              </a:rPr>
              <a:t>0</a:t>
            </a:r>
            <a:r>
              <a:rPr lang="en-US" altLang="zh-TW" sz="2800" b="1" dirty="0">
                <a:ea typeface="微軟正黑體" pitchFamily="34" charset="-120"/>
              </a:rPr>
              <a:t>8-CE7 (</a:t>
            </a:r>
            <a:r>
              <a:rPr lang="en-US" altLang="zh-TW" sz="2800" b="1" dirty="0">
                <a:solidFill>
                  <a:srgbClr val="0070C0"/>
                </a:solidFill>
                <a:ea typeface="微軟正黑體" pitchFamily="34" charset="-120"/>
              </a:rPr>
              <a:t>10.4”</a:t>
            </a:r>
            <a:r>
              <a:rPr lang="en-US" altLang="zh-TW" sz="2800" b="1" dirty="0">
                <a:ea typeface="微軟正黑體" pitchFamily="34" charset="-120"/>
              </a:rPr>
              <a:t>,   w/o  I/O Slot)</a:t>
            </a:r>
            <a:br>
              <a:rPr lang="en-US" altLang="zh-TW" sz="2800" b="1" dirty="0">
                <a:ea typeface="微軟正黑體" pitchFamily="34" charset="-120"/>
              </a:rPr>
            </a:br>
            <a:r>
              <a:rPr lang="en-US" altLang="zh-TW" sz="2800" b="1" dirty="0">
                <a:ea typeface="微軟正黑體" pitchFamily="34" charset="-120"/>
              </a:rPr>
              <a:t>      VP-</a:t>
            </a:r>
            <a:r>
              <a:rPr lang="en-US" altLang="zh-TW" sz="2800" b="1" dirty="0">
                <a:solidFill>
                  <a:srgbClr val="0070C0"/>
                </a:solidFill>
                <a:ea typeface="微軟正黑體" pitchFamily="34" charset="-120"/>
              </a:rPr>
              <a:t>4</a:t>
            </a:r>
            <a:r>
              <a:rPr lang="en-US" altLang="zh-TW" sz="2800" b="1" dirty="0">
                <a:ea typeface="微軟正黑體" pitchFamily="34" charset="-120"/>
              </a:rPr>
              <a:t>2</a:t>
            </a:r>
            <a:r>
              <a:rPr lang="en-US" altLang="zh-TW" sz="2800" b="1" dirty="0">
                <a:solidFill>
                  <a:srgbClr val="C00000"/>
                </a:solidFill>
                <a:ea typeface="微軟正黑體" pitchFamily="34" charset="-120"/>
              </a:rPr>
              <a:t>3</a:t>
            </a:r>
            <a:r>
              <a:rPr lang="en-US" altLang="zh-TW" sz="2800" b="1" dirty="0">
                <a:ea typeface="微軟正黑體" pitchFamily="34" charset="-120"/>
              </a:rPr>
              <a:t>8-CE7 (</a:t>
            </a:r>
            <a:r>
              <a:rPr lang="en-US" altLang="zh-TW" sz="2800" b="1" dirty="0">
                <a:solidFill>
                  <a:srgbClr val="0070C0"/>
                </a:solidFill>
                <a:ea typeface="微軟正黑體" pitchFamily="34" charset="-120"/>
              </a:rPr>
              <a:t>10.4”</a:t>
            </a:r>
            <a:r>
              <a:rPr lang="en-US" altLang="zh-TW" sz="2800" b="1" dirty="0">
                <a:ea typeface="微軟正黑體" pitchFamily="34" charset="-120"/>
              </a:rPr>
              <a:t>,   3x  I/O Slots)</a:t>
            </a:r>
          </a:p>
          <a:p>
            <a:pPr marL="360363">
              <a:lnSpc>
                <a:spcPct val="150000"/>
              </a:lnSpc>
              <a:buFont typeface="Wingdings" pitchFamily="2" charset="2"/>
              <a:buChar char="l"/>
              <a:tabLst>
                <a:tab pos="808038" algn="l"/>
                <a:tab pos="2965450" algn="l"/>
              </a:tabLst>
            </a:pPr>
            <a:r>
              <a:rPr lang="en-US" altLang="zh-TW" sz="2800" b="1" dirty="0">
                <a:ea typeface="微軟正黑體" pitchFamily="34" charset="-120"/>
              </a:rPr>
              <a:t> 	</a:t>
            </a:r>
            <a:r>
              <a:rPr lang="en-US" altLang="zh-TW" sz="2800" b="1" dirty="0" smtClean="0">
                <a:ea typeface="微軟正黑體" pitchFamily="34" charset="-120"/>
              </a:rPr>
              <a:t>XP-8</a:t>
            </a:r>
            <a:r>
              <a:rPr lang="en-US" altLang="zh-TW" sz="2800" b="1" dirty="0" smtClean="0">
                <a:solidFill>
                  <a:srgbClr val="C00000"/>
                </a:solidFill>
                <a:ea typeface="微軟正黑體" pitchFamily="34" charset="-120"/>
              </a:rPr>
              <a:t>0</a:t>
            </a:r>
            <a:r>
              <a:rPr lang="en-US" altLang="zh-TW" sz="2800" b="1" dirty="0" smtClean="0">
                <a:ea typeface="微軟正黑體" pitchFamily="34" charset="-120"/>
              </a:rPr>
              <a:t>38-CE6/8</a:t>
            </a:r>
            <a:r>
              <a:rPr lang="en-US" altLang="zh-TW" sz="2800" b="1" dirty="0" smtClean="0">
                <a:solidFill>
                  <a:srgbClr val="C00000"/>
                </a:solidFill>
                <a:ea typeface="微軟正黑體" pitchFamily="34" charset="-120"/>
              </a:rPr>
              <a:t>1</a:t>
            </a:r>
            <a:r>
              <a:rPr lang="en-US" altLang="zh-TW" sz="2800" b="1" dirty="0" smtClean="0">
                <a:ea typeface="微軟正黑體" pitchFamily="34" charset="-120"/>
              </a:rPr>
              <a:t>38-CE6/8</a:t>
            </a:r>
            <a:r>
              <a:rPr lang="en-US" altLang="zh-TW" sz="2800" b="1" dirty="0" smtClean="0">
                <a:solidFill>
                  <a:srgbClr val="C00000"/>
                </a:solidFill>
                <a:ea typeface="微軟正黑體" pitchFamily="34" charset="-120"/>
              </a:rPr>
              <a:t>3</a:t>
            </a:r>
            <a:r>
              <a:rPr lang="en-US" altLang="zh-TW" sz="2800" b="1" dirty="0" smtClean="0">
                <a:ea typeface="微軟正黑體" pitchFamily="34" charset="-120"/>
              </a:rPr>
              <a:t>38-CE6/8</a:t>
            </a:r>
            <a:r>
              <a:rPr lang="en-US" altLang="zh-TW" sz="2800" b="1" dirty="0" smtClean="0">
                <a:solidFill>
                  <a:srgbClr val="C00000"/>
                </a:solidFill>
                <a:ea typeface="微軟正黑體" pitchFamily="34" charset="-120"/>
              </a:rPr>
              <a:t>7</a:t>
            </a:r>
            <a:r>
              <a:rPr lang="en-US" altLang="zh-TW" sz="2800" b="1" dirty="0" smtClean="0">
                <a:ea typeface="微軟正黑體" pitchFamily="34" charset="-120"/>
              </a:rPr>
              <a:t>38-CE6</a:t>
            </a:r>
            <a:endParaRPr lang="zh-TW" altLang="en-US" sz="2800" b="1" dirty="0">
              <a:ea typeface="微軟正黑體" pitchFamily="34" charset="-120"/>
            </a:endParaRPr>
          </a:p>
        </p:txBody>
      </p:sp>
      <p:sp>
        <p:nvSpPr>
          <p:cNvPr id="21507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3C9823-BFF5-47C8-8A4D-C591A53164E6}" type="slidenum">
              <a:rPr lang="zh-TW" altLang="en-US" smtClean="0">
                <a:ea typeface="新細明體" charset="-120"/>
              </a:rPr>
              <a:pPr/>
              <a:t>10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22533" name="標題 2"/>
          <p:cNvSpPr txBox="1">
            <a:spLocks/>
          </p:cNvSpPr>
          <p:nvPr/>
        </p:nvSpPr>
        <p:spPr bwMode="auto">
          <a:xfrm>
            <a:off x="860425" y="285750"/>
            <a:ext cx="82692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TW" sz="4000" b="1" dirty="0">
                <a:ea typeface="微軟正黑體" pitchFamily="34" charset="-120"/>
              </a:rPr>
              <a:t>Win-GRAF PAC</a:t>
            </a:r>
          </a:p>
          <a:p>
            <a:pPr algn="ctr">
              <a:defRPr/>
            </a:pP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ea typeface="微軟正黑體" pitchFamily="34" charset="-120"/>
              </a:rPr>
              <a:t>(Programmable Automation Controller)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5724128" y="1556792"/>
            <a:ext cx="3168200" cy="4536327"/>
            <a:chOff x="5724128" y="1556792"/>
            <a:chExt cx="3168200" cy="4536327"/>
          </a:xfrm>
        </p:grpSpPr>
        <p:pic>
          <p:nvPicPr>
            <p:cNvPr id="21509" name="圖片 5" descr="WP-5147_02-sd.pn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7164288" y="2564904"/>
              <a:ext cx="698500" cy="160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圖片 48" descr="WP-8447_la03.pn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24128" y="1556792"/>
              <a:ext cx="1223962" cy="808038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50" name="圖片 49" descr="VP-25W7-01.png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00192" y="3645024"/>
              <a:ext cx="914400" cy="1008062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83" name="圖片 82" descr="VP-4131_02.png"/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68344" y="4077072"/>
              <a:ext cx="976313" cy="954087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0" name="圖片 9" descr="xp-8338-ce6.pn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24328" y="5301208"/>
              <a:ext cx="1368000" cy="791911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65C9E5-3BB7-48DC-A3F1-813E7DEC051C}" type="slidenum">
              <a:rPr lang="zh-TW" altLang="en-US" smtClean="0">
                <a:ea typeface="新細明體" charset="-120"/>
              </a:rPr>
              <a:pPr/>
              <a:t>11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22533" name="標題 2"/>
          <p:cNvSpPr txBox="1">
            <a:spLocks/>
          </p:cNvSpPr>
          <p:nvPr/>
        </p:nvSpPr>
        <p:spPr bwMode="auto">
          <a:xfrm>
            <a:off x="839788" y="498475"/>
            <a:ext cx="8269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TW" sz="4000" b="1">
                <a:ea typeface="微軟正黑體" pitchFamily="34" charset="-120"/>
              </a:rPr>
              <a:t>Various Local I/O Modules (1)</a:t>
            </a:r>
            <a:br>
              <a:rPr lang="en-US" altLang="zh-TW" sz="4000" b="1">
                <a:ea typeface="微軟正黑體" pitchFamily="34" charset="-120"/>
              </a:rPr>
            </a:br>
            <a:r>
              <a:rPr lang="en-US" altLang="zh-TW" sz="2800" b="1">
                <a:solidFill>
                  <a:schemeClr val="accent1">
                    <a:lumMod val="75000"/>
                  </a:schemeClr>
                </a:solidFill>
                <a:ea typeface="微軟正黑體" pitchFamily="34" charset="-120"/>
              </a:rPr>
              <a:t>(Plugged in the PAC)</a:t>
            </a:r>
          </a:p>
          <a:p>
            <a:pPr algn="ctr">
              <a:defRPr/>
            </a:pPr>
            <a:endParaRPr lang="en-US" altLang="zh-TW" sz="2800" b="1" dirty="0">
              <a:solidFill>
                <a:schemeClr val="accent1">
                  <a:lumMod val="75000"/>
                </a:schemeClr>
              </a:solidFill>
              <a:ea typeface="微軟正黑體" pitchFamily="34" charset="-12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296863" y="1614488"/>
          <a:ext cx="8567737" cy="4608512"/>
        </p:xfrm>
        <a:graphic>
          <a:graphicData uri="http://schemas.openxmlformats.org/drawingml/2006/table">
            <a:tbl>
              <a:tblPr/>
              <a:tblGrid>
                <a:gridCol w="2303518"/>
                <a:gridCol w="6264219"/>
              </a:tblGrid>
              <a:tr h="864096">
                <a:tc>
                  <a:txBody>
                    <a:bodyPr/>
                    <a:lstStyle/>
                    <a:p>
                      <a:pPr marL="87313" indent="0" algn="l" defTabSz="914400" rtl="0" eaLnBrk="1" latinLnBrk="0" hangingPunct="1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Digital Input </a:t>
                      </a:r>
                      <a:r>
                        <a:rPr lang="en-US" sz="1400" b="1" kern="0" smtClea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/>
                      </a:r>
                      <a:br>
                        <a:rPr lang="en-US" sz="1400" b="1" kern="0" smtClea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</a:br>
                      <a:r>
                        <a:rPr lang="en-US" sz="1400" b="1" kern="0" smtClea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(</a:t>
                      </a:r>
                      <a:r>
                        <a:rPr lang="en-US" sz="1400" b="1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DI)</a:t>
                      </a:r>
                      <a:endParaRPr lang="zh-TW" sz="1400" b="1" kern="0">
                        <a:solidFill>
                          <a:srgbClr val="000000"/>
                        </a:solidFill>
                        <a:latin typeface="Verdana"/>
                        <a:ea typeface="新細明體"/>
                        <a:cs typeface="新細明體"/>
                      </a:endParaRPr>
                    </a:p>
                  </a:txBody>
                  <a:tcPr marL="3762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I-8040W, I-8046W, I-8051W, I-8052W, I-8053W, I-8053PW, </a:t>
                      </a:r>
                      <a:r>
                        <a:rPr lang="en-US" sz="1400" kern="0" smtClea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/>
                      </a:r>
                      <a:br>
                        <a:rPr lang="en-US" sz="1400" kern="0" smtClea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</a:br>
                      <a:r>
                        <a:rPr lang="en-US" sz="1400" kern="0" smtClea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I-87040W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, I-87040PW, I-87046W</a:t>
                      </a:r>
                      <a:r>
                        <a:rPr lang="en-US" sz="1400" kern="0" smtClea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, I-87051W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, I-87052W, </a:t>
                      </a:r>
                      <a:r>
                        <a:rPr lang="en-US" sz="1400" kern="0" smtClea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/>
                      </a:r>
                      <a:br>
                        <a:rPr lang="en-US" sz="1400" kern="0" smtClea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</a:br>
                      <a:r>
                        <a:rPr lang="en-US" sz="1400" kern="0" smtClea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I-87053W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, I-87053PW, I-87053W-A2, I-87053W-A5, I-87053W-E5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62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87313" indent="0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Digital Input/Output (DIO)</a:t>
                      </a:r>
                      <a:endParaRPr lang="zh-TW" sz="1400" b="1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62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I-8042W, I-8050W, I-8054W, I-8055W, I-87042W, I-87054W, </a:t>
                      </a:r>
                      <a:r>
                        <a:rPr lang="en-US" sz="1400" kern="0" smtClea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/>
                      </a:r>
                      <a:br>
                        <a:rPr lang="en-US" sz="1400" kern="0" smtClea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</a:br>
                      <a:r>
                        <a:rPr lang="en-US" sz="1400" kern="0" smtClea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I-87055W</a:t>
                      </a:r>
                      <a:endParaRPr lang="zh-TW" sz="1400" kern="0">
                        <a:solidFill>
                          <a:srgbClr val="000000"/>
                        </a:solidFill>
                        <a:latin typeface="Verdana"/>
                        <a:ea typeface="新細明體"/>
                        <a:cs typeface="新細明體"/>
                      </a:endParaRPr>
                    </a:p>
                  </a:txBody>
                  <a:tcPr marL="3762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87313" indent="0" algn="l" defTabSz="914400" rtl="0" eaLnBrk="1" latinLnBrk="0" hangingPunct="1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Digital Output </a:t>
                      </a:r>
                      <a:r>
                        <a:rPr lang="en-US" sz="1400" b="1" kern="0" smtClea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/>
                      </a:r>
                      <a:br>
                        <a:rPr lang="en-US" sz="1400" b="1" kern="0" smtClea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</a:br>
                      <a:r>
                        <a:rPr lang="en-US" sz="1400" b="1" kern="0" smtClea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(</a:t>
                      </a:r>
                      <a:r>
                        <a:rPr lang="en-US" sz="1400" b="1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DO)</a:t>
                      </a:r>
                      <a:endParaRPr lang="zh-TW" sz="1400" b="1" kern="0">
                        <a:solidFill>
                          <a:srgbClr val="000000"/>
                        </a:solidFill>
                        <a:latin typeface="Verdana"/>
                        <a:ea typeface="新細明體"/>
                        <a:cs typeface="新細明體"/>
                      </a:endParaRPr>
                    </a:p>
                  </a:txBody>
                  <a:tcPr marL="3762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I-8037W, I-8041W, I-8041AW, I-8056W, I-8057W, I-87037W, </a:t>
                      </a:r>
                      <a:r>
                        <a:rPr lang="en-US" sz="1400" kern="0" smtClea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/>
                      </a:r>
                      <a:br>
                        <a:rPr lang="en-US" sz="1400" kern="0" smtClea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</a:br>
                      <a:r>
                        <a:rPr lang="en-US" sz="1400" kern="0" smtClea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I-87041W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, I-87057W, I-87057PW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62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87313" indent="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Relay Output</a:t>
                      </a:r>
                      <a:endParaRPr lang="zh-TW" sz="1400" b="1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62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I-8060W, I-8063W, I-8064W, I-8068W, I-8069W, I-87061W, </a:t>
                      </a:r>
                      <a:r>
                        <a:rPr lang="en-US" sz="1400" kern="0" smtClea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/>
                      </a:r>
                      <a:br>
                        <a:rPr lang="en-US" sz="1400" kern="0" smtClea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</a:br>
                      <a:r>
                        <a:rPr lang="en-US" sz="1400" kern="0" smtClea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I-87061PW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, I-87063W, I-87064W</a:t>
                      </a:r>
                      <a:r>
                        <a:rPr lang="en-US" sz="1400" kern="0" smtClea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, I-87065W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, I-87066W, </a:t>
                      </a:r>
                      <a:r>
                        <a:rPr lang="en-US" sz="1400" kern="0" smtClea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/>
                      </a:r>
                      <a:br>
                        <a:rPr lang="en-US" sz="1400" kern="0" smtClea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</a:br>
                      <a:r>
                        <a:rPr lang="en-US" sz="1400" kern="0" smtClea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I-87068W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, I-87068W-2A, I-87069W, I-87069PW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62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87313" indent="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AC Input</a:t>
                      </a:r>
                      <a:endParaRPr lang="zh-TW" sz="1400" b="1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62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I-8058W, I-87053W-AC1, I-87058W, I-87059W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62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87313" indent="0" algn="l" defTabSz="914400" rtl="0" eaLnBrk="1" latinLnBrk="0" hangingPunct="1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Analog </a:t>
                      </a:r>
                      <a:r>
                        <a:rPr lang="en-US" sz="1400" b="1" kern="0" smtClea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Input</a:t>
                      </a:r>
                      <a:br>
                        <a:rPr lang="en-US" sz="1400" b="1" kern="0" smtClea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</a:br>
                      <a:r>
                        <a:rPr lang="en-US" sz="1400" b="1" kern="0" smtClea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(</a:t>
                      </a:r>
                      <a:r>
                        <a:rPr lang="en-US" sz="1400" b="1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AI)</a:t>
                      </a:r>
                      <a:endParaRPr lang="zh-TW" sz="1400" b="1" kern="0">
                        <a:solidFill>
                          <a:srgbClr val="000000"/>
                        </a:solidFill>
                        <a:latin typeface="Verdana"/>
                        <a:ea typeface="新細明體"/>
                        <a:cs typeface="新細明體"/>
                      </a:endParaRPr>
                    </a:p>
                  </a:txBody>
                  <a:tcPr marL="3762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I-8017DW, I-8017HW, I-8017HCW, I-87017W, I-87017RW</a:t>
                      </a:r>
                      <a:r>
                        <a:rPr lang="en-US" sz="1400" kern="0" smtClea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,</a:t>
                      </a:r>
                      <a:br>
                        <a:rPr lang="en-US" sz="1400" kern="0" smtClea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</a:br>
                      <a:r>
                        <a:rPr lang="en-US" sz="1400" kern="0" smtClea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I-87017RCW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, I-87017DW, I-87017EW</a:t>
                      </a:r>
                      <a:r>
                        <a:rPr lang="en-US" sz="1400" kern="0" smtClea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, I-87018W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, I-87018RW, </a:t>
                      </a:r>
                      <a:r>
                        <a:rPr lang="en-US" sz="1400" kern="0" smtClea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/>
                      </a:r>
                      <a:br>
                        <a:rPr lang="en-US" sz="1400" kern="0" smtClea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</a:br>
                      <a:r>
                        <a:rPr lang="en-US" sz="1400" kern="0" smtClea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I-87018PW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, I-87018ZW, I-87019PW, I-87019RW, I-87019ZW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62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87313" indent="0" algn="l" defTabSz="914400" rtl="0" eaLnBrk="1" latinLnBrk="0" hangingPunct="1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Analog </a:t>
                      </a:r>
                      <a:r>
                        <a:rPr lang="en-US" sz="1400" b="1" kern="0" smtClea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Output</a:t>
                      </a:r>
                      <a:br>
                        <a:rPr lang="en-US" sz="1400" b="1" kern="0" smtClea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</a:br>
                      <a:r>
                        <a:rPr lang="en-US" sz="1400" b="1" kern="0" smtClea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(</a:t>
                      </a:r>
                      <a:r>
                        <a:rPr lang="en-US" sz="1400" b="1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AO)</a:t>
                      </a:r>
                      <a:endParaRPr lang="zh-TW" sz="1400" b="1" kern="0">
                        <a:solidFill>
                          <a:srgbClr val="000000"/>
                        </a:solidFill>
                        <a:latin typeface="Verdana"/>
                        <a:ea typeface="新細明體"/>
                        <a:cs typeface="新細明體"/>
                      </a:endParaRPr>
                    </a:p>
                  </a:txBody>
                  <a:tcPr marL="3762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I-8024W, I-87024CW, I-87024UW, I-87024DW, I-87024RW, </a:t>
                      </a:r>
                      <a:r>
                        <a:rPr lang="en-US" sz="1400" kern="0" smtClea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/>
                      </a:r>
                      <a:br>
                        <a:rPr lang="en-US" sz="1400" kern="0" smtClea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</a:br>
                      <a:r>
                        <a:rPr lang="en-US" sz="1400" kern="0" smtClea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I-87024W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, I-87028CW, I-87028UW</a:t>
                      </a:r>
                      <a:r>
                        <a:rPr lang="en-US" sz="1400" kern="0" smtClea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, I-87028VW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, I-87028VW-20V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627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58638D-FCD1-4871-B8FC-0BB9C0ECFA1D}" type="slidenum">
              <a:rPr lang="zh-TW" altLang="en-US" smtClean="0">
                <a:ea typeface="新細明體" charset="-120"/>
              </a:rPr>
              <a:pPr/>
              <a:t>12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22533" name="標題 2"/>
          <p:cNvSpPr txBox="1">
            <a:spLocks/>
          </p:cNvSpPr>
          <p:nvPr/>
        </p:nvSpPr>
        <p:spPr bwMode="auto">
          <a:xfrm>
            <a:off x="839788" y="514350"/>
            <a:ext cx="8269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TW" sz="4000" b="1">
                <a:ea typeface="微軟正黑體" pitchFamily="34" charset="-120"/>
              </a:rPr>
              <a:t>Various Local I/O Modules (2)</a:t>
            </a:r>
            <a:br>
              <a:rPr lang="en-US" altLang="zh-TW" sz="4000" b="1">
                <a:ea typeface="微軟正黑體" pitchFamily="34" charset="-120"/>
              </a:rPr>
            </a:br>
            <a:r>
              <a:rPr lang="en-US" altLang="zh-TW" sz="2800" b="1">
                <a:solidFill>
                  <a:schemeClr val="accent1">
                    <a:lumMod val="75000"/>
                  </a:schemeClr>
                </a:solidFill>
                <a:ea typeface="微軟正黑體" pitchFamily="34" charset="-120"/>
              </a:rPr>
              <a:t>(Plugged in the PAC)</a:t>
            </a:r>
          </a:p>
          <a:p>
            <a:pPr algn="ctr">
              <a:defRPr/>
            </a:pPr>
            <a:endParaRPr lang="en-US" altLang="zh-TW" sz="2800" b="1" dirty="0">
              <a:solidFill>
                <a:schemeClr val="accent1">
                  <a:lumMod val="75000"/>
                </a:schemeClr>
              </a:solidFill>
              <a:ea typeface="微軟正黑體" pitchFamily="34" charset="-120"/>
            </a:endParaRPr>
          </a:p>
        </p:txBody>
      </p:sp>
      <p:graphicFrame>
        <p:nvGraphicFramePr>
          <p:cNvPr id="24622" name="Group 46"/>
          <p:cNvGraphicFramePr>
            <a:graphicFrameLocks noGrp="1"/>
          </p:cNvGraphicFramePr>
          <p:nvPr/>
        </p:nvGraphicFramePr>
        <p:xfrm>
          <a:off x="611188" y="1730375"/>
          <a:ext cx="8150225" cy="4246563"/>
        </p:xfrm>
        <a:graphic>
          <a:graphicData uri="http://schemas.openxmlformats.org/drawingml/2006/table">
            <a:tbl>
              <a:tblPr/>
              <a:tblGrid>
                <a:gridCol w="1558925"/>
                <a:gridCol w="1347787"/>
                <a:gridCol w="5243513"/>
              </a:tblGrid>
              <a:tr h="323850">
                <a:tc gridSpan="2"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Multifunction (DIO, AIO)</a:t>
                      </a:r>
                      <a:endParaRPr kumimoji="0" lang="zh-TW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47625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I-87026W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47625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Temperature</a:t>
                      </a:r>
                      <a:b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</a:b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Input</a:t>
                      </a:r>
                      <a:endParaRPr kumimoji="0" lang="zh-TW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47625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Thermister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47625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I-87005W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47625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RTD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47625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I-87013W, I-87015W, I-87015PW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47625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T/C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47625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I-87018W, I-87018RW, I-87018PW, I-87018ZW, </a:t>
                      </a:r>
                      <a:b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</a:b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I-87019PW, I-87019RW, I-87019ZW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47625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 gridSpan="2"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Strain Gauge</a:t>
                      </a:r>
                      <a:endParaRPr kumimoji="0" lang="zh-TW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47625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I-87016W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47625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 gridSpan="2"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Counter/Frequency Input</a:t>
                      </a:r>
                      <a:endParaRPr kumimoji="0" lang="zh-TW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47625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I-8084W, I-87082W, I-87084W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47625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 gridSpan="2"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Encoder Input</a:t>
                      </a:r>
                      <a:endParaRPr kumimoji="0" lang="zh-TW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47625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I-8093W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47625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 gridSpan="2"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PWM Output</a:t>
                      </a:r>
                      <a:endParaRPr kumimoji="0" lang="zh-TW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47625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I-8088W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47625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 gridSpan="2"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Communication Module</a:t>
                      </a:r>
                      <a:endParaRPr kumimoji="0" lang="zh-TW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47625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I-8112iW, I-8114W, I-8114iW, I-8142iW, I-8144iW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47625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500">
                <a:tc gridSpan="2"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Temperature &amp; Humidity Input</a:t>
                      </a:r>
                      <a:endParaRPr kumimoji="0" lang="zh-TW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47625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DL-100T485, DL-100T485-W, DL-100T485P, </a:t>
                      </a:r>
                      <a:b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</a:b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DL-100T485P-W (DCON Protocol)</a:t>
                      </a:r>
                      <a:b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</a:b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DL-100TM485, DL-100TM485-W, DL-100TM485P, </a:t>
                      </a:r>
                      <a:b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</a:b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DL-100TM485P-W (Modbus RTU Protocol)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47625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2"/>
          <p:cNvSpPr txBox="1">
            <a:spLocks/>
          </p:cNvSpPr>
          <p:nvPr/>
        </p:nvSpPr>
        <p:spPr bwMode="auto">
          <a:xfrm>
            <a:off x="874713" y="142875"/>
            <a:ext cx="7775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 b="1">
                <a:ea typeface="微軟正黑體" pitchFamily="34" charset="-120"/>
              </a:rPr>
              <a:t>Win-GRAF Features</a:t>
            </a:r>
          </a:p>
        </p:txBody>
      </p:sp>
      <p:sp>
        <p:nvSpPr>
          <p:cNvPr id="78" name="矩形 77"/>
          <p:cNvSpPr/>
          <p:nvPr/>
        </p:nvSpPr>
        <p:spPr>
          <a:xfrm>
            <a:off x="1006475" y="873125"/>
            <a:ext cx="7788275" cy="549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Create your own C Function &amp; Function Blocks</a:t>
            </a:r>
            <a:endParaRPr lang="zh-TW" altLang="en-US" sz="3000">
              <a:solidFill>
                <a:srgbClr val="C00000"/>
              </a:solidFill>
              <a:ea typeface="微軟正黑體" pitchFamily="34" charset="-120"/>
            </a:endParaRPr>
          </a:p>
        </p:txBody>
      </p:sp>
      <p:sp>
        <p:nvSpPr>
          <p:cNvPr id="24580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A2C714-3925-4C63-96DD-177AED6BDF33}" type="slidenum">
              <a:rPr lang="zh-TW" altLang="en-US" smtClean="0">
                <a:ea typeface="新細明體" charset="-120"/>
              </a:rPr>
              <a:pPr/>
              <a:t>13</a:t>
            </a:fld>
            <a:endParaRPr lang="en-US" altLang="zh-TW" smtClean="0">
              <a:ea typeface="新細明體" charset="-120"/>
            </a:endParaRPr>
          </a:p>
        </p:txBody>
      </p:sp>
      <p:pic>
        <p:nvPicPr>
          <p:cNvPr id="24581" name="Picture 7" descr="J:\Icpdas-NewForm - new\root\product\solutions\softplc_based_on_pac\win-graf\common_file\images\applications\c_functions.pn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8375" y="2349500"/>
            <a:ext cx="53276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0F0ACE-5AB8-4EDF-B674-FAF0BF35A203}" type="slidenum">
              <a:rPr lang="zh-TW" altLang="en-US" smtClean="0">
                <a:ea typeface="新細明體" charset="-120"/>
              </a:rPr>
              <a:pPr/>
              <a:t>14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25603" name="標題 2"/>
          <p:cNvSpPr txBox="1">
            <a:spLocks/>
          </p:cNvSpPr>
          <p:nvPr/>
        </p:nvSpPr>
        <p:spPr bwMode="auto">
          <a:xfrm>
            <a:off x="874713" y="142875"/>
            <a:ext cx="7775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 b="1">
                <a:ea typeface="微軟正黑體" pitchFamily="34" charset="-120"/>
              </a:rPr>
              <a:t>Win-GRAF Features</a:t>
            </a:r>
          </a:p>
        </p:txBody>
      </p:sp>
      <p:sp>
        <p:nvSpPr>
          <p:cNvPr id="78" name="矩形 77"/>
          <p:cNvSpPr/>
          <p:nvPr/>
        </p:nvSpPr>
        <p:spPr>
          <a:xfrm>
            <a:off x="1020763" y="871538"/>
            <a:ext cx="7661275" cy="549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Working With VB.net , C#  App.</a:t>
            </a:r>
            <a:endParaRPr lang="zh-TW" altLang="en-US" sz="3000">
              <a:solidFill>
                <a:srgbClr val="C00000"/>
              </a:solidFill>
              <a:ea typeface="微軟正黑體" pitchFamily="34" charset="-120"/>
            </a:endParaRPr>
          </a:p>
        </p:txBody>
      </p:sp>
      <p:pic>
        <p:nvPicPr>
          <p:cNvPr id="25605" name="Picture 6" descr="J:\Icpdas-NewForm - new\root\product\solutions\softplc_based_on_pac\win-graf\common_file\images\applications\vs2008-wingraf.pn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513" y="2276475"/>
            <a:ext cx="52609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2"/>
          <p:cNvSpPr txBox="1">
            <a:spLocks/>
          </p:cNvSpPr>
          <p:nvPr/>
        </p:nvSpPr>
        <p:spPr bwMode="auto">
          <a:xfrm>
            <a:off x="874713" y="142875"/>
            <a:ext cx="7775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 b="1">
                <a:ea typeface="微軟正黑體" pitchFamily="34" charset="-120"/>
              </a:rPr>
              <a:t>Win-GRAF Features</a:t>
            </a:r>
          </a:p>
        </p:txBody>
      </p:sp>
      <p:sp>
        <p:nvSpPr>
          <p:cNvPr id="78" name="矩形 77"/>
          <p:cNvSpPr/>
          <p:nvPr/>
        </p:nvSpPr>
        <p:spPr>
          <a:xfrm>
            <a:off x="1006475" y="873125"/>
            <a:ext cx="7788275" cy="549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Protect your Software</a:t>
            </a:r>
            <a:endParaRPr lang="zh-TW" altLang="en-US" sz="3000">
              <a:solidFill>
                <a:srgbClr val="C00000"/>
              </a:solidFill>
              <a:ea typeface="微軟正黑體" pitchFamily="34" charset="-120"/>
            </a:endParaRPr>
          </a:p>
        </p:txBody>
      </p:sp>
      <p:sp>
        <p:nvSpPr>
          <p:cNvPr id="26628" name="文字方塊 5"/>
          <p:cNvSpPr txBox="1">
            <a:spLocks noChangeArrowheads="1"/>
          </p:cNvSpPr>
          <p:nvPr/>
        </p:nvSpPr>
        <p:spPr bwMode="auto">
          <a:xfrm>
            <a:off x="323850" y="1484313"/>
            <a:ext cx="8496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>
              <a:buFont typeface="Wingdings" pitchFamily="2" charset="2"/>
              <a:buChar char="n"/>
            </a:pPr>
            <a:r>
              <a:rPr lang="en-US" altLang="zh-TW" b="1"/>
              <a:t>Win-GRAF PAC is equipped with a unique 64-bit serial number. It can be used to generate a license key to protect the software against illegal copy.</a:t>
            </a:r>
            <a:endParaRPr lang="zh-TW" altLang="en-US" b="1"/>
          </a:p>
        </p:txBody>
      </p:sp>
      <p:grpSp>
        <p:nvGrpSpPr>
          <p:cNvPr id="26629" name="群組 14"/>
          <p:cNvGrpSpPr>
            <a:grpSpLocks/>
          </p:cNvGrpSpPr>
          <p:nvPr/>
        </p:nvGrpSpPr>
        <p:grpSpPr bwMode="auto">
          <a:xfrm>
            <a:off x="1144588" y="3429000"/>
            <a:ext cx="6837362" cy="2876550"/>
            <a:chOff x="1144082" y="3429000"/>
            <a:chExt cx="6837644" cy="2877074"/>
          </a:xfrm>
        </p:grpSpPr>
        <p:pic>
          <p:nvPicPr>
            <p:cNvPr id="26631" name="圖片 13" descr="protect_software2.pn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403648" y="3429000"/>
              <a:ext cx="6400271" cy="2877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2" name="文字方塊 9"/>
            <p:cNvSpPr txBox="1">
              <a:spLocks noChangeArrowheads="1"/>
            </p:cNvSpPr>
            <p:nvPr/>
          </p:nvSpPr>
          <p:spPr bwMode="auto">
            <a:xfrm>
              <a:off x="1144082" y="4941168"/>
              <a:ext cx="103505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800" b="1"/>
                <a:t>WP-8xx8</a:t>
              </a:r>
              <a:endParaRPr lang="zh-TW" altLang="en-US" sz="1800" b="1"/>
            </a:p>
          </p:txBody>
        </p:sp>
        <p:sp>
          <p:nvSpPr>
            <p:cNvPr id="26633" name="文字方塊 39"/>
            <p:cNvSpPr txBox="1">
              <a:spLocks noChangeArrowheads="1"/>
            </p:cNvSpPr>
            <p:nvPr/>
          </p:nvSpPr>
          <p:spPr bwMode="auto">
            <a:xfrm>
              <a:off x="6948264" y="4941168"/>
              <a:ext cx="103346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800" b="1"/>
                <a:t>WP-8xx8</a:t>
              </a:r>
              <a:endParaRPr lang="zh-TW" altLang="en-US" sz="1800" b="1"/>
            </a:p>
          </p:txBody>
        </p:sp>
      </p:grpSp>
      <p:sp>
        <p:nvSpPr>
          <p:cNvPr id="26630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EC4E50-710A-4F5E-A2F5-231B934169C2}" type="slidenum">
              <a:rPr lang="zh-TW" altLang="en-US" smtClean="0">
                <a:ea typeface="新細明體" charset="-120"/>
              </a:rPr>
              <a:pPr/>
              <a:t>15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2"/>
          <p:cNvSpPr txBox="1">
            <a:spLocks/>
          </p:cNvSpPr>
          <p:nvPr/>
        </p:nvSpPr>
        <p:spPr bwMode="auto">
          <a:xfrm>
            <a:off x="874713" y="142875"/>
            <a:ext cx="7775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 b="1">
                <a:ea typeface="微軟正黑體" pitchFamily="34" charset="-120"/>
              </a:rPr>
              <a:t>Win-GRAF Features</a:t>
            </a:r>
          </a:p>
        </p:txBody>
      </p:sp>
      <p:sp>
        <p:nvSpPr>
          <p:cNvPr id="78" name="矩形 77"/>
          <p:cNvSpPr/>
          <p:nvPr/>
        </p:nvSpPr>
        <p:spPr>
          <a:xfrm>
            <a:off x="876300" y="887413"/>
            <a:ext cx="7788275" cy="549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3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Multi-Modbus Master</a:t>
            </a:r>
            <a:endParaRPr lang="zh-TW" altLang="en-US" sz="3000">
              <a:solidFill>
                <a:srgbClr val="C00000"/>
              </a:solidFill>
              <a:ea typeface="微軟正黑體" pitchFamily="34" charset="-120"/>
            </a:endParaRPr>
          </a:p>
        </p:txBody>
      </p:sp>
      <p:sp>
        <p:nvSpPr>
          <p:cNvPr id="27652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508F16-4D0F-4E5E-95C3-4A591C5B0987}" type="slidenum">
              <a:rPr lang="zh-TW" altLang="en-US" smtClean="0">
                <a:ea typeface="新細明體" charset="-120"/>
              </a:rPr>
              <a:pPr/>
              <a:t>16</a:t>
            </a:fld>
            <a:endParaRPr lang="en-US" altLang="zh-TW" smtClean="0">
              <a:ea typeface="新細明體" charset="-120"/>
            </a:endParaRPr>
          </a:p>
        </p:txBody>
      </p:sp>
      <p:pic>
        <p:nvPicPr>
          <p:cNvPr id="27653" name="圖片 5" descr="Modbus-Master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250" y="1417638"/>
            <a:ext cx="6408738" cy="49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2"/>
          <p:cNvSpPr txBox="1">
            <a:spLocks/>
          </p:cNvSpPr>
          <p:nvPr/>
        </p:nvSpPr>
        <p:spPr bwMode="auto">
          <a:xfrm>
            <a:off x="874713" y="142875"/>
            <a:ext cx="7775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 b="1">
                <a:ea typeface="微軟正黑體" pitchFamily="34" charset="-120"/>
              </a:rPr>
              <a:t>Win-GRAF Features</a:t>
            </a:r>
          </a:p>
        </p:txBody>
      </p:sp>
      <p:sp>
        <p:nvSpPr>
          <p:cNvPr id="78" name="矩形 77"/>
          <p:cNvSpPr/>
          <p:nvPr/>
        </p:nvSpPr>
        <p:spPr>
          <a:xfrm>
            <a:off x="1108075" y="901700"/>
            <a:ext cx="7310438" cy="549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3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Multi-Modbus TCP/RTU </a:t>
            </a:r>
            <a:r>
              <a:rPr lang="en-US" altLang="zh-TW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Slave</a:t>
            </a:r>
            <a:endParaRPr lang="zh-TW" altLang="en-US" sz="3000">
              <a:solidFill>
                <a:srgbClr val="C00000"/>
              </a:solidFill>
              <a:ea typeface="微軟正黑體" pitchFamily="34" charset="-120"/>
            </a:endParaRPr>
          </a:p>
        </p:txBody>
      </p:sp>
      <p:sp>
        <p:nvSpPr>
          <p:cNvPr id="28676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ACCBCF-AD1A-41A3-9D10-288829251589}" type="slidenum">
              <a:rPr lang="zh-TW" altLang="en-US" smtClean="0">
                <a:ea typeface="新細明體" charset="-120"/>
              </a:rPr>
              <a:pPr/>
              <a:t>17</a:t>
            </a:fld>
            <a:endParaRPr lang="en-US" altLang="zh-TW" smtClean="0">
              <a:ea typeface="新細明體" charset="-120"/>
            </a:endParaRPr>
          </a:p>
        </p:txBody>
      </p:sp>
      <p:pic>
        <p:nvPicPr>
          <p:cNvPr id="28677" name="Picture 9" descr="I:\Icpdas-NewForm - new\root\product\solutions\softplc_based_on_pac\win-graf\common_file\images\applications\Modbus-Slave.pn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050" y="1700213"/>
            <a:ext cx="5473700" cy="433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2"/>
          <p:cNvSpPr txBox="1">
            <a:spLocks noGrp="1"/>
          </p:cNvSpPr>
          <p:nvPr/>
        </p:nvSpPr>
        <p:spPr bwMode="auto">
          <a:xfrm>
            <a:off x="0" y="6429375"/>
            <a:ext cx="10715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B5AE974E-36C4-4DAB-B876-FF0B23CA7CB6}" type="slidenum">
              <a:rPr lang="zh-TW" altLang="en-US" sz="1400">
                <a:solidFill>
                  <a:schemeClr val="bg1"/>
                </a:solidFill>
              </a:rPr>
              <a:pPr/>
              <a:t>18</a:t>
            </a:fld>
            <a:endParaRPr lang="en-US" altLang="zh-TW" sz="1400">
              <a:solidFill>
                <a:schemeClr val="bg1"/>
              </a:solidFill>
            </a:endParaRPr>
          </a:p>
        </p:txBody>
      </p:sp>
      <p:sp>
        <p:nvSpPr>
          <p:cNvPr id="29699" name="標題 2"/>
          <p:cNvSpPr txBox="1">
            <a:spLocks/>
          </p:cNvSpPr>
          <p:nvPr/>
        </p:nvSpPr>
        <p:spPr bwMode="auto">
          <a:xfrm>
            <a:off x="874713" y="142875"/>
            <a:ext cx="7775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 b="1">
                <a:ea typeface="微軟正黑體" pitchFamily="34" charset="-120"/>
              </a:rPr>
              <a:t>Win-GRAF Features</a:t>
            </a:r>
          </a:p>
        </p:txBody>
      </p:sp>
      <p:sp>
        <p:nvSpPr>
          <p:cNvPr id="78" name="矩形 77"/>
          <p:cNvSpPr/>
          <p:nvPr/>
        </p:nvSpPr>
        <p:spPr>
          <a:xfrm>
            <a:off x="731838" y="871538"/>
            <a:ext cx="8005762" cy="549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DCON Remote I/O</a:t>
            </a:r>
            <a:endParaRPr lang="zh-TW" altLang="en-US" sz="3000">
              <a:solidFill>
                <a:srgbClr val="C00000"/>
              </a:solidFill>
              <a:ea typeface="微軟正黑體" pitchFamily="34" charset="-120"/>
            </a:endParaRPr>
          </a:p>
        </p:txBody>
      </p:sp>
      <p:pic>
        <p:nvPicPr>
          <p:cNvPr id="29701" name="Picture 6" descr="J:\Icpdas-NewForm - new\root\product\solutions\softplc_based_on_pac\win-graf\common_file\images\applications\DCON-remote-IO.pn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1844675"/>
            <a:ext cx="6840538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2"/>
          <p:cNvSpPr txBox="1">
            <a:spLocks noGrp="1"/>
          </p:cNvSpPr>
          <p:nvPr/>
        </p:nvSpPr>
        <p:spPr bwMode="auto">
          <a:xfrm>
            <a:off x="0" y="6429375"/>
            <a:ext cx="10715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206AF35C-ECFA-4B9A-AD43-23E578186352}" type="slidenum">
              <a:rPr lang="zh-TW" altLang="en-US" sz="1400">
                <a:solidFill>
                  <a:schemeClr val="bg1"/>
                </a:solidFill>
              </a:rPr>
              <a:pPr/>
              <a:t>19</a:t>
            </a:fld>
            <a:endParaRPr lang="en-US" altLang="zh-TW" sz="1400">
              <a:solidFill>
                <a:schemeClr val="bg1"/>
              </a:solidFill>
            </a:endParaRPr>
          </a:p>
        </p:txBody>
      </p:sp>
      <p:sp>
        <p:nvSpPr>
          <p:cNvPr id="30723" name="標題 2"/>
          <p:cNvSpPr txBox="1">
            <a:spLocks/>
          </p:cNvSpPr>
          <p:nvPr/>
        </p:nvSpPr>
        <p:spPr bwMode="auto">
          <a:xfrm>
            <a:off x="874713" y="142875"/>
            <a:ext cx="7775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 b="1">
                <a:ea typeface="微軟正黑體" pitchFamily="34" charset="-120"/>
              </a:rPr>
              <a:t>Win-GRAF Features</a:t>
            </a:r>
          </a:p>
        </p:txBody>
      </p:sp>
      <p:sp>
        <p:nvSpPr>
          <p:cNvPr id="78" name="矩形 77"/>
          <p:cNvSpPr/>
          <p:nvPr/>
        </p:nvSpPr>
        <p:spPr>
          <a:xfrm>
            <a:off x="701675" y="901700"/>
            <a:ext cx="7978775" cy="549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Local &amp;</a:t>
            </a:r>
            <a:r>
              <a:rPr lang="zh-TW" alt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 </a:t>
            </a:r>
            <a:r>
              <a:rPr lang="en-US" altLang="zh-TW" sz="3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Web HMI</a:t>
            </a:r>
            <a:endParaRPr lang="zh-TW" altLang="en-US" sz="3000" dirty="0">
              <a:solidFill>
                <a:srgbClr val="C00000"/>
              </a:solidFill>
              <a:ea typeface="微軟正黑體" pitchFamily="34" charset="-120"/>
            </a:endParaRPr>
          </a:p>
        </p:txBody>
      </p:sp>
      <p:pic>
        <p:nvPicPr>
          <p:cNvPr id="30725" name="Picture 6" descr="H:\桌面\Win-GRAF_FAQ-018\faq-018-pic\Win-GRAF_app_p8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28725" y="2082800"/>
            <a:ext cx="6651625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文字方塊 5"/>
          <p:cNvSpPr txBox="1">
            <a:spLocks noChangeArrowheads="1"/>
          </p:cNvSpPr>
          <p:nvPr/>
        </p:nvSpPr>
        <p:spPr bwMode="auto">
          <a:xfrm>
            <a:off x="323850" y="1484313"/>
            <a:ext cx="8496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>
              <a:buFont typeface="Wingdings" pitchFamily="2" charset="2"/>
              <a:buChar char="n"/>
            </a:pPr>
            <a:r>
              <a:rPr lang="en-US" altLang="zh-TW" sz="2000" b="1"/>
              <a:t>Support remotely device control by using a smart phone, tablet, or laptop.</a:t>
            </a:r>
          </a:p>
          <a:p>
            <a:pPr marL="360363" indent="-360363"/>
            <a:r>
              <a:rPr lang="en-US" altLang="zh-TW" sz="2000" b="1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What is Win-GRAF?</a:t>
            </a:r>
            <a:endParaRPr lang="zh-TW" altLang="en-US" sz="4000" smtClean="0">
              <a:ea typeface="微軟正黑體" pitchFamily="34" charset="-120"/>
            </a:endParaRPr>
          </a:p>
        </p:txBody>
      </p:sp>
      <p:sp>
        <p:nvSpPr>
          <p:cNvPr id="13315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9EF255-2AD5-42FD-8EAC-3641FF93F664}" type="slidenum">
              <a:rPr lang="zh-TW" altLang="en-US" smtClean="0">
                <a:ea typeface="新細明體" charset="-120"/>
              </a:rPr>
              <a:pPr/>
              <a:t>2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3316" name="文字方塊 11"/>
          <p:cNvSpPr txBox="1">
            <a:spLocks noChangeArrowheads="1"/>
          </p:cNvSpPr>
          <p:nvPr/>
        </p:nvSpPr>
        <p:spPr bwMode="auto">
          <a:xfrm>
            <a:off x="323850" y="1536700"/>
            <a:ext cx="8640763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500"/>
              </a:spcBef>
              <a:buFont typeface="Wingdings" pitchFamily="2" charset="2"/>
              <a:buChar char="l"/>
            </a:pPr>
            <a:r>
              <a:rPr lang="zh-TW" altLang="en-US">
                <a:ea typeface="微軟正黑體" pitchFamily="34" charset="-120"/>
              </a:rPr>
              <a:t> </a:t>
            </a:r>
            <a:r>
              <a:rPr lang="en-US" altLang="zh-TW" sz="2800" b="1">
                <a:ea typeface="微軟正黑體" pitchFamily="34" charset="-120"/>
              </a:rPr>
              <a:t>A Programming Tool supports IEC61131-3 Standard</a:t>
            </a:r>
          </a:p>
          <a:p>
            <a:pPr>
              <a:spcBef>
                <a:spcPts val="1500"/>
              </a:spcBef>
              <a:buFont typeface="Wingdings" pitchFamily="2" charset="2"/>
              <a:buChar char="l"/>
            </a:pPr>
            <a:r>
              <a:rPr lang="en-US" altLang="zh-TW" sz="2800" b="1">
                <a:ea typeface="微軟正黑體" pitchFamily="34" charset="-120"/>
              </a:rPr>
              <a:t> Programming Languages:</a:t>
            </a:r>
            <a:r>
              <a:rPr lang="en-US" altLang="zh-TW" sz="2800">
                <a:ea typeface="微軟正黑體" pitchFamily="34" charset="-120"/>
              </a:rPr>
              <a:t>	</a:t>
            </a:r>
          </a:p>
          <a:p>
            <a:pPr>
              <a:spcBef>
                <a:spcPts val="1500"/>
              </a:spcBef>
              <a:buFont typeface="Wingdings" pitchFamily="2" charset="2"/>
              <a:buNone/>
            </a:pPr>
            <a:r>
              <a:rPr lang="en-US" altLang="zh-TW">
                <a:ea typeface="微軟正黑體" pitchFamily="34" charset="-120"/>
              </a:rPr>
              <a:t>	Ladder Diagram		(LD)</a:t>
            </a:r>
            <a:br>
              <a:rPr lang="en-US" altLang="zh-TW">
                <a:ea typeface="微軟正黑體" pitchFamily="34" charset="-120"/>
              </a:rPr>
            </a:br>
            <a:r>
              <a:rPr lang="en-US" altLang="zh-TW">
                <a:ea typeface="微軟正黑體" pitchFamily="34" charset="-120"/>
              </a:rPr>
              <a:t>	Function Block Diagram     	(FBD)</a:t>
            </a:r>
            <a:br>
              <a:rPr lang="en-US" altLang="zh-TW">
                <a:ea typeface="微軟正黑體" pitchFamily="34" charset="-120"/>
              </a:rPr>
            </a:br>
            <a:r>
              <a:rPr lang="en-US" altLang="zh-TW">
                <a:ea typeface="微軟正黑體" pitchFamily="34" charset="-120"/>
              </a:rPr>
              <a:t>	Structured Text</a:t>
            </a:r>
            <a:r>
              <a:rPr lang="zh-TW" altLang="en-US">
                <a:ea typeface="微軟正黑體" pitchFamily="34" charset="-120"/>
              </a:rPr>
              <a:t>                    </a:t>
            </a:r>
            <a:r>
              <a:rPr lang="en-US" altLang="zh-TW">
                <a:ea typeface="微軟正黑體" pitchFamily="34" charset="-120"/>
              </a:rPr>
              <a:t>	(ST)</a:t>
            </a:r>
            <a:br>
              <a:rPr lang="en-US" altLang="zh-TW">
                <a:ea typeface="微軟正黑體" pitchFamily="34" charset="-120"/>
              </a:rPr>
            </a:br>
            <a:r>
              <a:rPr lang="en-US" altLang="zh-TW">
                <a:ea typeface="微軟正黑體" pitchFamily="34" charset="-120"/>
              </a:rPr>
              <a:t>	Sequential Function Chart 	(SFC)</a:t>
            </a:r>
            <a:br>
              <a:rPr lang="en-US" altLang="zh-TW">
                <a:ea typeface="微軟正黑體" pitchFamily="34" charset="-120"/>
              </a:rPr>
            </a:br>
            <a:r>
              <a:rPr lang="en-US" altLang="zh-TW">
                <a:ea typeface="微軟正黑體" pitchFamily="34" charset="-120"/>
              </a:rPr>
              <a:t>	Instruction List 		(IL) </a:t>
            </a:r>
          </a:p>
          <a:p>
            <a:pPr>
              <a:spcBef>
                <a:spcPts val="1500"/>
              </a:spcBef>
              <a:buFont typeface="Wingdings" pitchFamily="2" charset="2"/>
              <a:buChar char="l"/>
            </a:pPr>
            <a:r>
              <a:rPr lang="en-US" altLang="zh-TW">
                <a:ea typeface="微軟正黑體" pitchFamily="34" charset="-120"/>
              </a:rPr>
              <a:t> </a:t>
            </a:r>
            <a:r>
              <a:rPr lang="en-US" altLang="zh-TW" sz="2800" b="1">
                <a:ea typeface="微軟正黑體" pitchFamily="34" charset="-120"/>
              </a:rPr>
              <a:t>An Useful Debugging Tool</a:t>
            </a:r>
            <a:r>
              <a:rPr lang="en-US" altLang="zh-TW">
                <a:ea typeface="微軟正黑體" pitchFamily="34" charset="-120"/>
              </a:rPr>
              <a:t/>
            </a:r>
            <a:br>
              <a:rPr lang="en-US" altLang="zh-TW">
                <a:ea typeface="微軟正黑體" pitchFamily="34" charset="-120"/>
              </a:rPr>
            </a:br>
            <a:endParaRPr lang="zh-TW" altLang="en-US" sz="2800">
              <a:ea typeface="微軟正黑體" pitchFamily="34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chemeClr val="tx1"/>
                </a:solidFill>
                <a:ea typeface="微軟正黑體" pitchFamily="34" charset="-120"/>
                <a:cs typeface="+mn-cs"/>
              </a:rPr>
              <a:t>Win-GRAF &amp; </a:t>
            </a:r>
            <a:r>
              <a:rPr lang="en-US" altLang="zh-TW" dirty="0" err="1" smtClean="0">
                <a:solidFill>
                  <a:schemeClr val="tx1"/>
                </a:solidFill>
                <a:ea typeface="微軟正黑體" pitchFamily="34" charset="-120"/>
                <a:cs typeface="+mn-cs"/>
              </a:rPr>
              <a:t>eLogger</a:t>
            </a:r>
            <a:endParaRPr lang="zh-TW" altLang="en-US" dirty="0" smtClean="0">
              <a:solidFill>
                <a:schemeClr val="tx1"/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</a:pPr>
            <a:r>
              <a:rPr lang="en-US" altLang="zh-TW" sz="2400" smtClean="0">
                <a:hlinkClick r:id="rId2"/>
              </a:rPr>
              <a:t>http://www.icpdas.com/root/support/faq/win-graf.php</a:t>
            </a:r>
            <a:endParaRPr lang="en-US" altLang="zh-TW" sz="2400" smtClean="0"/>
          </a:p>
          <a:p>
            <a:endParaRPr lang="zh-TW" altLang="en-US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31749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AF39A0-4D78-461B-9155-E97BDC481CBF}" type="slidenum">
              <a:rPr lang="zh-TW" altLang="en-US" smtClean="0">
                <a:ea typeface="新細明體" charset="-120"/>
              </a:rPr>
              <a:pPr/>
              <a:t>20</a:t>
            </a:fld>
            <a:endParaRPr lang="zh-TW" altLang="en-US" smtClean="0">
              <a:ea typeface="新細明體" charset="-120"/>
            </a:endParaRPr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3450" y="2420938"/>
            <a:ext cx="6873875" cy="33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chemeClr val="tx1"/>
                </a:solidFill>
                <a:ea typeface="微軟正黑體" pitchFamily="34" charset="-120"/>
                <a:cs typeface="+mn-cs"/>
              </a:rPr>
              <a:t>Win-GRAF &amp; </a:t>
            </a:r>
            <a:r>
              <a:rPr lang="en-US" altLang="zh-TW" dirty="0" err="1" smtClean="0">
                <a:solidFill>
                  <a:schemeClr val="tx1"/>
                </a:solidFill>
                <a:ea typeface="微軟正黑體" pitchFamily="34" charset="-120"/>
                <a:cs typeface="+mn-cs"/>
              </a:rPr>
              <a:t>eLogger</a:t>
            </a:r>
            <a:endParaRPr lang="zh-TW" altLang="en-US" dirty="0" smtClean="0">
              <a:solidFill>
                <a:schemeClr val="tx1"/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>
              <a:buFont typeface="Wingdings" pitchFamily="2" charset="2"/>
              <a:buChar char="n"/>
            </a:pPr>
            <a:r>
              <a:rPr lang="en-US" altLang="zh-TW" sz="2000" smtClean="0">
                <a:hlinkClick r:id="rId2"/>
              </a:rPr>
              <a:t>http://www.icpdas.com/root/news/products/2017/2017062807.php</a:t>
            </a:r>
            <a:endParaRPr lang="zh-TW" altLang="en-US" sz="200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32773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A7B334-C112-4915-965F-5B8982C7114E}" type="slidenum">
              <a:rPr lang="zh-TW" altLang="en-US" smtClean="0">
                <a:ea typeface="新細明體" charset="-120"/>
              </a:rPr>
              <a:pPr/>
              <a:t>21</a:t>
            </a:fld>
            <a:endParaRPr lang="zh-TW" altLang="en-US" smtClean="0">
              <a:ea typeface="新細明體" charset="-120"/>
            </a:endParaRPr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463" y="1989138"/>
            <a:ext cx="7210425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F15FBC-1773-4544-B23A-9E3AC49E6CBE}" type="slidenum">
              <a:rPr lang="zh-TW" altLang="en-US" smtClean="0">
                <a:ea typeface="新細明體" charset="-120"/>
              </a:rPr>
              <a:pPr/>
              <a:t>22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33795" name="標題 2"/>
          <p:cNvSpPr txBox="1">
            <a:spLocks/>
          </p:cNvSpPr>
          <p:nvPr/>
        </p:nvSpPr>
        <p:spPr bwMode="auto">
          <a:xfrm>
            <a:off x="900113" y="144463"/>
            <a:ext cx="7727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4000" b="1" dirty="0">
                <a:ea typeface="微軟正黑體" pitchFamily="34" charset="-120"/>
              </a:rPr>
              <a:t>Win-GRAF </a:t>
            </a:r>
            <a:r>
              <a:rPr kumimoji="0" lang="en-US" altLang="zh-TW" sz="4000" b="1" dirty="0" smtClean="0">
                <a:ea typeface="微軟正黑體" pitchFamily="34" charset="-120"/>
              </a:rPr>
              <a:t>Features</a:t>
            </a:r>
            <a:endParaRPr kumimoji="0" lang="zh-TW" altLang="en-US" sz="4000" b="1" dirty="0"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6100" y="863600"/>
            <a:ext cx="8540750" cy="549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Controller Redundancy #1 </a:t>
            </a:r>
            <a:endParaRPr lang="zh-TW" altLang="en-US" sz="3000" dirty="0">
              <a:solidFill>
                <a:srgbClr val="C00000"/>
              </a:solidFill>
              <a:ea typeface="微軟正黑體" pitchFamily="34" charset="-120"/>
            </a:endParaRPr>
          </a:p>
        </p:txBody>
      </p:sp>
      <p:sp>
        <p:nvSpPr>
          <p:cNvPr id="33798" name="文字方塊 5"/>
          <p:cNvSpPr txBox="1">
            <a:spLocks noChangeArrowheads="1"/>
          </p:cNvSpPr>
          <p:nvPr/>
        </p:nvSpPr>
        <p:spPr bwMode="auto">
          <a:xfrm>
            <a:off x="323850" y="1484313"/>
            <a:ext cx="8496300" cy="15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zh-TW" sz="2000" b="1" dirty="0"/>
              <a:t>LAN1: Public port (to connect the SCADA)</a:t>
            </a:r>
          </a:p>
          <a:p>
            <a:pPr marL="360363" indent="-360363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zh-TW" sz="2000" b="1" dirty="0"/>
              <a:t>LAN2: Replication port (to synchronize data between two PACs)</a:t>
            </a:r>
          </a:p>
          <a:p>
            <a:pPr marL="360363" indent="-360363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zh-TW" sz="2000" b="1" dirty="0"/>
              <a:t>RS-232: Alive port (to detect the PAC living)</a:t>
            </a:r>
          </a:p>
          <a:p>
            <a:pPr marL="360363" indent="-360363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zh-TW" sz="2000" b="1" dirty="0"/>
              <a:t>Even one cable can make the redundancy work</a:t>
            </a:r>
            <a:endParaRPr lang="zh-TW" altLang="en-US" b="1" dirty="0"/>
          </a:p>
        </p:txBody>
      </p:sp>
      <p:pic>
        <p:nvPicPr>
          <p:cNvPr id="7" name="圖片 6" descr="1-xp-8338-c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068" y="3302000"/>
            <a:ext cx="7320691" cy="3078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34819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9C04B8-8975-4416-800D-4BFFF2DF9A30}" type="slidenum">
              <a:rPr lang="zh-TW" altLang="en-US" smtClean="0">
                <a:ea typeface="新細明體" charset="-120"/>
              </a:rPr>
              <a:pPr/>
              <a:t>23</a:t>
            </a:fld>
            <a:endParaRPr lang="zh-TW" altLang="en-US" smtClean="0">
              <a:ea typeface="新細明體" charset="-120"/>
            </a:endParaRPr>
          </a:p>
        </p:txBody>
      </p:sp>
      <p:sp>
        <p:nvSpPr>
          <p:cNvPr id="34821" name="標題 2"/>
          <p:cNvSpPr txBox="1">
            <a:spLocks/>
          </p:cNvSpPr>
          <p:nvPr/>
        </p:nvSpPr>
        <p:spPr bwMode="auto">
          <a:xfrm>
            <a:off x="900113" y="144463"/>
            <a:ext cx="7727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4000" b="1" dirty="0">
                <a:ea typeface="微軟正黑體" pitchFamily="34" charset="-120"/>
              </a:rPr>
              <a:t>Win-GRAF </a:t>
            </a:r>
            <a:r>
              <a:rPr kumimoji="0" lang="en-US" altLang="zh-TW" sz="4000" b="1" dirty="0" smtClean="0">
                <a:ea typeface="微軟正黑體" pitchFamily="34" charset="-120"/>
              </a:rPr>
              <a:t>Features</a:t>
            </a:r>
            <a:endParaRPr kumimoji="0" lang="zh-TW" altLang="en-US" sz="4000" b="1" dirty="0"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6100" y="863600"/>
            <a:ext cx="8540750" cy="549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Controller Redundancy #2 </a:t>
            </a:r>
            <a:endParaRPr lang="zh-TW" altLang="en-US" sz="3000" dirty="0">
              <a:solidFill>
                <a:srgbClr val="C00000"/>
              </a:solidFill>
              <a:ea typeface="微軟正黑體" pitchFamily="34" charset="-120"/>
            </a:endParaRPr>
          </a:p>
        </p:txBody>
      </p:sp>
      <p:sp>
        <p:nvSpPr>
          <p:cNvPr id="34823" name="文字方塊 5"/>
          <p:cNvSpPr txBox="1">
            <a:spLocks noChangeArrowheads="1"/>
          </p:cNvSpPr>
          <p:nvPr/>
        </p:nvSpPr>
        <p:spPr bwMode="auto">
          <a:xfrm>
            <a:off x="251520" y="1484313"/>
            <a:ext cx="87129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363" indent="-360363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zh-TW" sz="2000" b="1" dirty="0"/>
              <a:t>SCADA just connects to the </a:t>
            </a:r>
            <a:r>
              <a:rPr lang="en-US" altLang="zh-TW" sz="2000" b="1" dirty="0" err="1"/>
              <a:t>Active_IP</a:t>
            </a:r>
            <a:r>
              <a:rPr lang="en-US" altLang="zh-TW" sz="2000" b="1" dirty="0"/>
              <a:t> </a:t>
            </a:r>
          </a:p>
          <a:p>
            <a:pPr marL="360363" indent="-360363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zh-TW" sz="2000" b="1" dirty="0"/>
              <a:t>The two PAC will automatically switch </a:t>
            </a:r>
            <a:r>
              <a:rPr lang="en-US" altLang="zh-TW" sz="2000" b="1" dirty="0" err="1"/>
              <a:t>Active_IP</a:t>
            </a:r>
            <a:r>
              <a:rPr lang="en-US" altLang="zh-TW" sz="2000" b="1" dirty="0"/>
              <a:t> and </a:t>
            </a:r>
            <a:r>
              <a:rPr lang="en-US" altLang="zh-TW" sz="2000" b="1" dirty="0" err="1" smtClean="0"/>
              <a:t>Passive_IP</a:t>
            </a:r>
            <a:endParaRPr lang="en-US" altLang="zh-TW" sz="2000" b="1" dirty="0" smtClean="0"/>
          </a:p>
          <a:p>
            <a:pPr marL="360363" indent="-360363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zh-TW" sz="2000" b="1" dirty="0" smtClean="0"/>
              <a:t>If the Active PAC  is unavailable, the normal one will take over in 3 seconds</a:t>
            </a:r>
            <a:endParaRPr lang="en-US" altLang="zh-TW" sz="2000" b="1" dirty="0"/>
          </a:p>
          <a:p>
            <a:pPr marL="360363" indent="-360363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zh-TW" sz="2000" b="1" dirty="0"/>
              <a:t>The project will be automatically restored to the new </a:t>
            </a:r>
            <a:r>
              <a:rPr lang="en-US" altLang="zh-TW" sz="2000" b="1" dirty="0" smtClean="0"/>
              <a:t>one</a:t>
            </a:r>
            <a:endParaRPr lang="zh-TW" altLang="en-US" b="1" dirty="0"/>
          </a:p>
        </p:txBody>
      </p:sp>
      <p:pic>
        <p:nvPicPr>
          <p:cNvPr id="1026" name="Picture 2" descr="C:\Users\user\Desktop\Redundancy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20" y="3356992"/>
            <a:ext cx="8399463" cy="326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CF186E-93BD-4187-8563-4A87A9964CAF}" type="slidenum">
              <a:rPr lang="zh-TW" altLang="en-US" smtClean="0">
                <a:ea typeface="新細明體" charset="-120"/>
              </a:rPr>
              <a:pPr/>
              <a:t>24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35843" name="標題 2"/>
          <p:cNvSpPr txBox="1">
            <a:spLocks/>
          </p:cNvSpPr>
          <p:nvPr/>
        </p:nvSpPr>
        <p:spPr bwMode="auto">
          <a:xfrm>
            <a:off x="900113" y="144463"/>
            <a:ext cx="7727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4000" b="1" dirty="0">
                <a:ea typeface="微軟正黑體" pitchFamily="34" charset="-120"/>
              </a:rPr>
              <a:t>Win-GRAF </a:t>
            </a:r>
            <a:r>
              <a:rPr kumimoji="0" lang="en-US" altLang="zh-TW" sz="4000" b="1" dirty="0" smtClean="0">
                <a:ea typeface="微軟正黑體" pitchFamily="34" charset="-120"/>
              </a:rPr>
              <a:t>Features</a:t>
            </a:r>
            <a:endParaRPr kumimoji="0" lang="zh-TW" altLang="en-US" sz="4000" b="1" dirty="0"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0063" y="863600"/>
            <a:ext cx="8529637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3000" b="1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微軟正黑體" pitchFamily="34" charset="-120"/>
              </a:rPr>
              <a:t>Data Binding</a:t>
            </a:r>
            <a:endParaRPr lang="zh-TW" altLang="en-US" sz="3000" dirty="0">
              <a:solidFill>
                <a:srgbClr val="C00000"/>
              </a:solidFill>
              <a:latin typeface="+mn-lt"/>
              <a:ea typeface="微軟正黑體" pitchFamily="34" charset="-120"/>
            </a:endParaRPr>
          </a:p>
        </p:txBody>
      </p:sp>
      <p:pic>
        <p:nvPicPr>
          <p:cNvPr id="35845" name="Picture 8" descr="I:\Icpdas-NewForm - new\root\product\solutions\softplc_based_on_pac\win-graf\common_file\images\applications\Data-binding.pn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0125" y="2133600"/>
            <a:ext cx="49879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文字方塊 5"/>
          <p:cNvSpPr txBox="1">
            <a:spLocks noChangeArrowheads="1"/>
          </p:cNvSpPr>
          <p:nvPr/>
        </p:nvSpPr>
        <p:spPr bwMode="auto">
          <a:xfrm>
            <a:off x="323850" y="1484313"/>
            <a:ext cx="84963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>
              <a:buFont typeface="Wingdings" pitchFamily="2" charset="2"/>
              <a:buChar char="n"/>
            </a:pPr>
            <a:r>
              <a:rPr lang="en-US" altLang="zh-TW" sz="2000" b="1"/>
              <a:t>Can get data from max. of another 16 PACs</a:t>
            </a:r>
          </a:p>
          <a:p>
            <a:pPr marL="360363" indent="-360363">
              <a:buFont typeface="Wingdings" pitchFamily="2" charset="2"/>
              <a:buChar char="n"/>
            </a:pPr>
            <a:endParaRPr lang="en-US" altLang="zh-TW" b="1"/>
          </a:p>
          <a:p>
            <a:pPr marL="360363" indent="-360363">
              <a:buFont typeface="Wingdings" pitchFamily="2" charset="2"/>
              <a:buChar char="n"/>
            </a:pPr>
            <a:endParaRPr lang="zh-TW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編號版面配置區 2"/>
          <p:cNvSpPr txBox="1">
            <a:spLocks noGrp="1"/>
          </p:cNvSpPr>
          <p:nvPr/>
        </p:nvSpPr>
        <p:spPr bwMode="auto">
          <a:xfrm>
            <a:off x="0" y="6429375"/>
            <a:ext cx="10715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CFC0C08B-D79A-4FE8-BDCF-F1DB195B5A31}" type="slidenum">
              <a:rPr lang="zh-TW" altLang="en-US" sz="1400">
                <a:solidFill>
                  <a:schemeClr val="bg1"/>
                </a:solidFill>
              </a:rPr>
              <a:pPr/>
              <a:t>25</a:t>
            </a:fld>
            <a:endParaRPr lang="en-US" altLang="zh-TW" sz="1400">
              <a:solidFill>
                <a:schemeClr val="bg1"/>
              </a:solidFill>
            </a:endParaRPr>
          </a:p>
        </p:txBody>
      </p:sp>
      <p:sp>
        <p:nvSpPr>
          <p:cNvPr id="36867" name="標題 2"/>
          <p:cNvSpPr txBox="1">
            <a:spLocks/>
          </p:cNvSpPr>
          <p:nvPr/>
        </p:nvSpPr>
        <p:spPr bwMode="auto">
          <a:xfrm>
            <a:off x="900113" y="144463"/>
            <a:ext cx="7727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4000" b="1" dirty="0">
                <a:ea typeface="微軟正黑體" pitchFamily="34" charset="-120"/>
              </a:rPr>
              <a:t>Win-GRAF </a:t>
            </a:r>
            <a:r>
              <a:rPr kumimoji="0" lang="en-US" altLang="zh-TW" sz="4000" b="1" dirty="0" smtClean="0">
                <a:ea typeface="微軟正黑體" pitchFamily="34" charset="-120"/>
              </a:rPr>
              <a:t>Features</a:t>
            </a:r>
            <a:endParaRPr kumimoji="0" lang="zh-TW" altLang="en-US" sz="4000" b="1" dirty="0"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5100" y="895350"/>
            <a:ext cx="8799513" cy="549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Schedule Control</a:t>
            </a:r>
            <a:endParaRPr lang="zh-TW" altLang="en-US" sz="3000">
              <a:solidFill>
                <a:srgbClr val="C00000"/>
              </a:solidFill>
              <a:ea typeface="微軟正黑體" pitchFamily="34" charset="-120"/>
            </a:endParaRPr>
          </a:p>
        </p:txBody>
      </p:sp>
      <p:sp>
        <p:nvSpPr>
          <p:cNvPr id="31752" name="文字方塊 59"/>
          <p:cNvSpPr txBox="1">
            <a:spLocks noChangeArrowheads="1"/>
          </p:cNvSpPr>
          <p:nvPr/>
        </p:nvSpPr>
        <p:spPr bwMode="auto">
          <a:xfrm>
            <a:off x="179388" y="1728788"/>
            <a:ext cx="4392612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buFont typeface="Wingdings" pitchFamily="2" charset="2"/>
              <a:buChar char="n"/>
              <a:defRPr/>
            </a:pPr>
            <a:r>
              <a:rPr lang="en-US" altLang="zh-TW" b="1" dirty="0">
                <a:ea typeface="微軟正黑體" pitchFamily="34" charset="-120"/>
              </a:rPr>
              <a:t>Supports “Schedule-Control </a:t>
            </a:r>
            <a:br>
              <a:rPr lang="en-US" altLang="zh-TW" b="1" dirty="0">
                <a:ea typeface="微軟正黑體" pitchFamily="34" charset="-120"/>
              </a:rPr>
            </a:br>
            <a:r>
              <a:rPr lang="en-US" altLang="zh-TW" b="1" dirty="0">
                <a:ea typeface="微軟正黑體" pitchFamily="34" charset="-120"/>
              </a:rPr>
              <a:t>Utility” (freeware)</a:t>
            </a:r>
          </a:p>
          <a:p>
            <a:pPr marL="363538" indent="-363538">
              <a:buFont typeface="Wingdings" pitchFamily="2" charset="2"/>
              <a:buChar char="n"/>
              <a:defRPr/>
            </a:pPr>
            <a:endParaRPr lang="en-US" altLang="zh-TW" b="1" dirty="0">
              <a:latin typeface="+mn-lt"/>
              <a:ea typeface="微軟正黑體" pitchFamily="34" charset="-120"/>
            </a:endParaRPr>
          </a:p>
          <a:p>
            <a:pPr marL="363538" indent="-363538">
              <a:buFont typeface="Wingdings" pitchFamily="2" charset="2"/>
              <a:buChar char="n"/>
              <a:defRPr/>
            </a:pPr>
            <a:r>
              <a:rPr lang="en-US" altLang="zh-TW" b="1" dirty="0">
                <a:latin typeface="+mn-lt"/>
                <a:ea typeface="微軟正黑體" pitchFamily="34" charset="-120"/>
              </a:rPr>
              <a:t>One PAC can implement </a:t>
            </a:r>
            <a:br>
              <a:rPr lang="en-US" altLang="zh-TW" b="1" dirty="0">
                <a:latin typeface="+mn-lt"/>
                <a:ea typeface="微軟正黑體" pitchFamily="34" charset="-120"/>
              </a:rPr>
            </a:br>
            <a:r>
              <a:rPr lang="en-US" altLang="zh-TW" b="1" dirty="0">
                <a:latin typeface="+mn-lt"/>
                <a:ea typeface="微軟正黑體" pitchFamily="34" charset="-120"/>
              </a:rPr>
              <a:t>max. 10 Targets (devices)</a:t>
            </a:r>
            <a:br>
              <a:rPr lang="en-US" altLang="zh-TW" b="1" dirty="0">
                <a:latin typeface="+mn-lt"/>
                <a:ea typeface="微軟正黑體" pitchFamily="34" charset="-120"/>
              </a:rPr>
            </a:br>
            <a:r>
              <a:rPr lang="en-US" altLang="zh-TW" b="1" dirty="0">
                <a:latin typeface="+mn-lt"/>
                <a:ea typeface="微軟正黑體" pitchFamily="34" charset="-120"/>
              </a:rPr>
              <a:t>with different schedule </a:t>
            </a:r>
            <a:br>
              <a:rPr lang="en-US" altLang="zh-TW" b="1" dirty="0">
                <a:latin typeface="+mn-lt"/>
                <a:ea typeface="微軟正黑體" pitchFamily="34" charset="-120"/>
              </a:rPr>
            </a:br>
            <a:r>
              <a:rPr lang="en-US" altLang="zh-TW" b="1" dirty="0">
                <a:latin typeface="+mn-lt"/>
                <a:ea typeface="微軟正黑體" pitchFamily="34" charset="-120"/>
              </a:rPr>
              <a:t> control.</a:t>
            </a:r>
          </a:p>
          <a:p>
            <a:pPr>
              <a:defRPr/>
            </a:pPr>
            <a:endParaRPr lang="en-US" altLang="zh-TW" sz="1800" b="1" dirty="0">
              <a:latin typeface="+mn-lt"/>
              <a:ea typeface="微軟正黑體" pitchFamily="34" charset="-120"/>
            </a:endParaRPr>
          </a:p>
          <a:p>
            <a:pPr marL="363538" indent="-363538">
              <a:buFont typeface="Wingdings" pitchFamily="2" charset="2"/>
              <a:buChar char="n"/>
              <a:defRPr/>
            </a:pPr>
            <a:r>
              <a:rPr lang="en-US" altLang="zh-TW" b="1" dirty="0">
                <a:latin typeface="+mn-lt"/>
                <a:ea typeface="微軟正黑體" pitchFamily="34" charset="-120"/>
              </a:rPr>
              <a:t>Can apply schedule in </a:t>
            </a:r>
            <a:br>
              <a:rPr lang="en-US" altLang="zh-TW" b="1" dirty="0">
                <a:latin typeface="+mn-lt"/>
                <a:ea typeface="微軟正黑體" pitchFamily="34" charset="-120"/>
              </a:rPr>
            </a:br>
            <a:r>
              <a:rPr lang="en-US" altLang="zh-TW" b="1" dirty="0">
                <a:latin typeface="+mn-lt"/>
                <a:ea typeface="微軟正黑體" pitchFamily="34" charset="-120"/>
              </a:rPr>
              <a:t>Day, Holiday, Special Day,</a:t>
            </a:r>
            <a:br>
              <a:rPr lang="en-US" altLang="zh-TW" b="1" dirty="0">
                <a:latin typeface="+mn-lt"/>
                <a:ea typeface="微軟正黑體" pitchFamily="34" charset="-120"/>
              </a:rPr>
            </a:br>
            <a:r>
              <a:rPr lang="en-US" altLang="zh-TW" b="1" dirty="0">
                <a:latin typeface="+mn-lt"/>
                <a:ea typeface="微軟正黑體" pitchFamily="34" charset="-120"/>
              </a:rPr>
              <a:t>Season, Year.</a:t>
            </a:r>
          </a:p>
        </p:txBody>
      </p:sp>
      <p:pic>
        <p:nvPicPr>
          <p:cNvPr id="36870" name="圖片 6" descr="schedule-control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0200" y="1633538"/>
            <a:ext cx="47894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F1E262-FC98-4997-9306-939C41333DAD}" type="slidenum">
              <a:rPr lang="zh-TW" altLang="en-US" smtClean="0">
                <a:ea typeface="新細明體" charset="-120"/>
              </a:rPr>
              <a:pPr/>
              <a:t>26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37891" name="標題 2"/>
          <p:cNvSpPr txBox="1">
            <a:spLocks/>
          </p:cNvSpPr>
          <p:nvPr/>
        </p:nvSpPr>
        <p:spPr bwMode="auto">
          <a:xfrm>
            <a:off x="900113" y="144463"/>
            <a:ext cx="7727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4000" b="1" dirty="0">
                <a:ea typeface="微軟正黑體" pitchFamily="34" charset="-120"/>
              </a:rPr>
              <a:t>Win-GRAF </a:t>
            </a:r>
            <a:r>
              <a:rPr kumimoji="0" lang="en-US" altLang="zh-TW" sz="4000" b="1" dirty="0" smtClean="0">
                <a:ea typeface="微軟正黑體" pitchFamily="34" charset="-120"/>
              </a:rPr>
              <a:t>Features</a:t>
            </a:r>
            <a:endParaRPr kumimoji="0" lang="zh-TW" altLang="en-US" sz="4000" b="1" dirty="0"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5100" y="852488"/>
            <a:ext cx="8799513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3000" b="1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微軟正黑體" pitchFamily="34" charset="-120"/>
              </a:rPr>
              <a:t>On-line Change</a:t>
            </a:r>
            <a:endParaRPr lang="zh-TW" altLang="en-US" sz="3000" dirty="0">
              <a:solidFill>
                <a:srgbClr val="C00000"/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32780" name="文字方塊 59"/>
          <p:cNvSpPr txBox="1">
            <a:spLocks noChangeArrowheads="1"/>
          </p:cNvSpPr>
          <p:nvPr/>
        </p:nvSpPr>
        <p:spPr bwMode="auto">
          <a:xfrm>
            <a:off x="539750" y="1484313"/>
            <a:ext cx="7723717" cy="15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63538" indent="-363538">
              <a:lnSpc>
                <a:spcPct val="120000"/>
              </a:lnSpc>
              <a:buFont typeface="Wingdings" pitchFamily="2" charset="2"/>
              <a:buChar char="n"/>
              <a:defRPr/>
            </a:pPr>
            <a:r>
              <a:rPr lang="en-US" altLang="zh-TW" sz="2000" b="1" dirty="0">
                <a:latin typeface="+mn-lt"/>
                <a:ea typeface="微軟正黑體" pitchFamily="34" charset="-120"/>
              </a:rPr>
              <a:t>Change the code of a program </a:t>
            </a:r>
            <a:r>
              <a:rPr lang="en-US" altLang="zh-TW" sz="2000" b="1" dirty="0">
                <a:ea typeface="微軟正黑體" pitchFamily="34" charset="-120"/>
              </a:rPr>
              <a:t>(LD, ST, IL) </a:t>
            </a:r>
            <a:endParaRPr lang="en-US" altLang="zh-TW" sz="2000" b="1" dirty="0">
              <a:latin typeface="+mn-lt"/>
              <a:ea typeface="微軟正黑體" pitchFamily="34" charset="-120"/>
            </a:endParaRPr>
          </a:p>
          <a:p>
            <a:pPr marL="363538" indent="-363538">
              <a:lnSpc>
                <a:spcPct val="120000"/>
              </a:lnSpc>
              <a:buFont typeface="Wingdings" pitchFamily="2" charset="2"/>
              <a:buChar char="n"/>
              <a:defRPr/>
            </a:pPr>
            <a:r>
              <a:rPr lang="en-US" altLang="zh-TW" sz="2000" b="1" dirty="0">
                <a:latin typeface="+mn-lt"/>
                <a:ea typeface="微軟正黑體" pitchFamily="34" charset="-120"/>
              </a:rPr>
              <a:t>Change the condition of a SFC transition or the actions of a SFC step</a:t>
            </a:r>
          </a:p>
          <a:p>
            <a:pPr marL="363538" indent="-363538">
              <a:lnSpc>
                <a:spcPct val="120000"/>
              </a:lnSpc>
              <a:buFont typeface="Wingdings" pitchFamily="2" charset="2"/>
              <a:buChar char="n"/>
              <a:defRPr/>
            </a:pPr>
            <a:r>
              <a:rPr lang="en-US" altLang="zh-TW" sz="2000" b="1" dirty="0">
                <a:latin typeface="+mn-lt"/>
                <a:ea typeface="微軟正黑體" pitchFamily="34" charset="-120"/>
              </a:rPr>
              <a:t>Create, rename or delete global and local variables </a:t>
            </a:r>
          </a:p>
          <a:p>
            <a:pPr marL="363538" indent="-363538">
              <a:lnSpc>
                <a:spcPct val="120000"/>
              </a:lnSpc>
              <a:buFont typeface="Wingdings" pitchFamily="2" charset="2"/>
              <a:buChar char="n"/>
              <a:defRPr/>
            </a:pPr>
            <a:r>
              <a:rPr lang="en-US" altLang="zh-TW" sz="2000" b="1" dirty="0">
                <a:latin typeface="+mn-lt"/>
                <a:ea typeface="微軟正黑體" pitchFamily="34" charset="-120"/>
              </a:rPr>
              <a:t>Create, rename or delete global and local function block instances</a:t>
            </a:r>
          </a:p>
        </p:txBody>
      </p:sp>
      <p:pic>
        <p:nvPicPr>
          <p:cNvPr id="37894" name="Picture 9" descr="I:\Icpdas-NewForm - new\root\product\solutions\softplc_based_on_pac\win-graf\common_file\images\applications\on-line-change-e.pn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7113" y="3213100"/>
            <a:ext cx="72437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CA99DC-0BB2-4E81-97C2-84342CC709B3}" type="slidenum">
              <a:rPr lang="zh-TW" altLang="en-US" smtClean="0">
                <a:ea typeface="新細明體" charset="-120"/>
              </a:rPr>
              <a:pPr/>
              <a:t>27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38915" name="標題 2"/>
          <p:cNvSpPr txBox="1">
            <a:spLocks/>
          </p:cNvSpPr>
          <p:nvPr/>
        </p:nvSpPr>
        <p:spPr bwMode="auto">
          <a:xfrm>
            <a:off x="900113" y="144463"/>
            <a:ext cx="7727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4000" b="1" dirty="0">
                <a:ea typeface="微軟正黑體" pitchFamily="34" charset="-120"/>
              </a:rPr>
              <a:t>Win-GRAF </a:t>
            </a:r>
            <a:r>
              <a:rPr kumimoji="0" lang="en-US" altLang="zh-TW" sz="4000" b="1" dirty="0" smtClean="0">
                <a:ea typeface="微軟正黑體" pitchFamily="34" charset="-120"/>
              </a:rPr>
              <a:t>Features</a:t>
            </a:r>
            <a:endParaRPr kumimoji="0" lang="zh-TW" altLang="en-US" sz="4000" b="1" dirty="0"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5100" y="866775"/>
            <a:ext cx="8799513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3000" b="1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微軟正黑體" pitchFamily="34" charset="-120"/>
              </a:rPr>
              <a:t>Recipe</a:t>
            </a:r>
            <a:endParaRPr lang="zh-TW" altLang="en-US" sz="3000" dirty="0">
              <a:solidFill>
                <a:srgbClr val="C00000"/>
              </a:solidFill>
              <a:latin typeface="+mn-lt"/>
              <a:ea typeface="微軟正黑體" pitchFamily="34" charset="-120"/>
            </a:endParaRPr>
          </a:p>
        </p:txBody>
      </p:sp>
      <p:pic>
        <p:nvPicPr>
          <p:cNvPr id="38917" name="圖片 16" descr="Recipe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463" y="1682750"/>
            <a:ext cx="8912225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83FD32-BF44-4C59-987C-8A6835B666B4}" type="slidenum">
              <a:rPr lang="zh-TW" altLang="en-US" smtClean="0">
                <a:ea typeface="新細明體" charset="-120"/>
              </a:rPr>
              <a:pPr/>
              <a:t>28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39939" name="標題 2"/>
          <p:cNvSpPr txBox="1">
            <a:spLocks/>
          </p:cNvSpPr>
          <p:nvPr/>
        </p:nvSpPr>
        <p:spPr bwMode="auto">
          <a:xfrm>
            <a:off x="900113" y="144463"/>
            <a:ext cx="7727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4000" b="1" dirty="0">
                <a:ea typeface="微軟正黑體" pitchFamily="34" charset="-120"/>
              </a:rPr>
              <a:t>Win-GRAF </a:t>
            </a:r>
            <a:r>
              <a:rPr kumimoji="0" lang="en-US" altLang="zh-TW" sz="4000" b="1" dirty="0" smtClean="0">
                <a:ea typeface="微軟正黑體" pitchFamily="34" charset="-120"/>
              </a:rPr>
              <a:t>Features</a:t>
            </a:r>
            <a:endParaRPr kumimoji="0" lang="zh-TW" altLang="en-US" sz="4000" b="1" dirty="0"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5100" y="866775"/>
            <a:ext cx="8799513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3000" b="1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微軟正黑體" pitchFamily="34" charset="-120"/>
              </a:rPr>
              <a:t>PID Control</a:t>
            </a:r>
            <a:endParaRPr lang="zh-TW" altLang="en-US" sz="3000" dirty="0">
              <a:solidFill>
                <a:srgbClr val="C00000"/>
              </a:solidFill>
              <a:latin typeface="+mn-lt"/>
              <a:ea typeface="微軟正黑體" pitchFamily="34" charset="-120"/>
            </a:endParaRPr>
          </a:p>
        </p:txBody>
      </p:sp>
      <p:pic>
        <p:nvPicPr>
          <p:cNvPr id="39941" name="圖片 6" descr="PID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2450" y="2060575"/>
            <a:ext cx="826928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59"/>
          <p:cNvSpPr txBox="1">
            <a:spLocks noChangeArrowheads="1"/>
          </p:cNvSpPr>
          <p:nvPr/>
        </p:nvSpPr>
        <p:spPr bwMode="auto">
          <a:xfrm>
            <a:off x="1763713" y="1412875"/>
            <a:ext cx="56975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63538" indent="-363538">
              <a:buFont typeface="Wingdings" pitchFamily="2" charset="2"/>
              <a:buChar char="n"/>
              <a:defRPr/>
            </a:pPr>
            <a:r>
              <a:rPr lang="en-US" altLang="zh-TW" b="1" dirty="0">
                <a:latin typeface="+mn-lt"/>
                <a:ea typeface="微軟正黑體" pitchFamily="34" charset="-120"/>
              </a:rPr>
              <a:t>One PAC can handle more than 200 PID.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2"/>
          <p:cNvSpPr txBox="1">
            <a:spLocks/>
          </p:cNvSpPr>
          <p:nvPr/>
        </p:nvSpPr>
        <p:spPr bwMode="auto">
          <a:xfrm>
            <a:off x="874713" y="142875"/>
            <a:ext cx="7775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 b="1" dirty="0">
                <a:ea typeface="微軟正黑體" pitchFamily="34" charset="-120"/>
              </a:rPr>
              <a:t>Win-GRAF Features</a:t>
            </a:r>
          </a:p>
        </p:txBody>
      </p:sp>
      <p:sp>
        <p:nvSpPr>
          <p:cNvPr id="78" name="矩形 77"/>
          <p:cNvSpPr/>
          <p:nvPr/>
        </p:nvSpPr>
        <p:spPr>
          <a:xfrm>
            <a:off x="1006475" y="858838"/>
            <a:ext cx="7788275" cy="549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Intelligent Win-GRAF 3G Solution</a:t>
            </a:r>
            <a:endParaRPr lang="zh-TW" altLang="en-US" sz="3000">
              <a:solidFill>
                <a:srgbClr val="C00000"/>
              </a:solidFill>
              <a:ea typeface="微軟正黑體" pitchFamily="34" charset="-120"/>
            </a:endParaRPr>
          </a:p>
        </p:txBody>
      </p:sp>
      <p:sp>
        <p:nvSpPr>
          <p:cNvPr id="41988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1A148D-9281-4B11-A03D-BB31024107B0}" type="slidenum">
              <a:rPr lang="zh-TW" altLang="en-US" smtClean="0">
                <a:ea typeface="新細明體" charset="-120"/>
              </a:rPr>
              <a:pPr/>
              <a:t>29</a:t>
            </a:fld>
            <a:endParaRPr lang="en-US" altLang="zh-TW" smtClean="0">
              <a:ea typeface="新細明體" charset="-120"/>
            </a:endParaRPr>
          </a:p>
        </p:txBody>
      </p:sp>
      <p:pic>
        <p:nvPicPr>
          <p:cNvPr id="41989" name="圖片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5450" y="1541463"/>
            <a:ext cx="8224838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標題 18"/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zh-TW" sz="4000" dirty="0" smtClean="0">
                <a:solidFill>
                  <a:schemeClr val="tx1"/>
                </a:solidFill>
                <a:ea typeface="微軟正黑體"/>
                <a:cs typeface="+mn-cs"/>
              </a:rPr>
              <a:t>Win-GRAF Workbench</a:t>
            </a:r>
            <a:endParaRPr lang="zh-TW" altLang="en-US" dirty="0"/>
          </a:p>
        </p:txBody>
      </p:sp>
      <p:sp>
        <p:nvSpPr>
          <p:cNvPr id="14339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3C4301-9956-45D7-ABD4-C189F566D215}" type="slidenum">
              <a:rPr lang="zh-TW" altLang="en-US" smtClean="0">
                <a:ea typeface="新細明體" charset="-120"/>
              </a:rPr>
              <a:pPr/>
              <a:t>3</a:t>
            </a:fld>
            <a:endParaRPr lang="en-US" altLang="zh-TW" smtClean="0">
              <a:ea typeface="新細明體" charset="-120"/>
            </a:endParaRPr>
          </a:p>
        </p:txBody>
      </p:sp>
      <p:grpSp>
        <p:nvGrpSpPr>
          <p:cNvPr id="14340" name="群組 15"/>
          <p:cNvGrpSpPr>
            <a:grpSpLocks/>
          </p:cNvGrpSpPr>
          <p:nvPr/>
        </p:nvGrpSpPr>
        <p:grpSpPr bwMode="auto">
          <a:xfrm>
            <a:off x="719138" y="2773363"/>
            <a:ext cx="7850187" cy="3538537"/>
            <a:chOff x="66675" y="1412776"/>
            <a:chExt cx="9077325" cy="4576762"/>
          </a:xfrm>
        </p:grpSpPr>
        <p:pic>
          <p:nvPicPr>
            <p:cNvPr id="14344" name="Picture 2" descr="C:\Documents and Settings\Janice\桌面\Win-GRAF\pic\add_Pro_6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66675" y="1412776"/>
              <a:ext cx="9077325" cy="4576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矩形 5"/>
            <p:cNvSpPr/>
            <p:nvPr/>
          </p:nvSpPr>
          <p:spPr>
            <a:xfrm>
              <a:off x="2555826" y="2088305"/>
              <a:ext cx="4031104" cy="29238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301103" y="1731034"/>
              <a:ext cx="2397368" cy="496894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rgbClr val="FFFFFF"/>
                  </a:solidFill>
                  <a:ea typeface="微軟正黑體" pitchFamily="34" charset="-120"/>
                </a:rPr>
                <a:t>Program Editor</a:t>
              </a:r>
              <a:endParaRPr lang="zh-TW" altLang="en-US" sz="2000" b="1">
                <a:solidFill>
                  <a:srgbClr val="FFFFFF"/>
                </a:solidFill>
                <a:ea typeface="微軟正黑體" pitchFamily="34" charset="-12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660356" y="2059559"/>
              <a:ext cx="2479972" cy="172886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6922855" y="1731034"/>
              <a:ext cx="1798944" cy="49689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rgbClr val="FFFFFF"/>
                  </a:solidFill>
                  <a:ea typeface="微軟正黑體" pitchFamily="34" charset="-120"/>
                </a:rPr>
                <a:t>Variables</a:t>
              </a:r>
            </a:p>
          </p:txBody>
        </p:sp>
        <p:sp>
          <p:nvSpPr>
            <p:cNvPr id="3" name="矩形 11"/>
            <p:cNvSpPr/>
            <p:nvPr/>
          </p:nvSpPr>
          <p:spPr>
            <a:xfrm>
              <a:off x="6660356" y="3819221"/>
              <a:ext cx="2479972" cy="119295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555826" y="5012176"/>
              <a:ext cx="6584502" cy="79462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722769" y="4474217"/>
              <a:ext cx="2197281" cy="505107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rgbClr val="FFFFFF"/>
                  </a:solidFill>
                  <a:ea typeface="微軟正黑體" pitchFamily="34" charset="-120"/>
                </a:rPr>
                <a:t>FBD &amp; others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3381872" y="5069668"/>
              <a:ext cx="1798944" cy="50305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rgbClr val="FFFFFF"/>
                  </a:solidFill>
                  <a:ea typeface="微軟正黑體" pitchFamily="34" charset="-120"/>
                </a:rPr>
                <a:t>Message</a:t>
              </a:r>
            </a:p>
          </p:txBody>
        </p:sp>
      </p:grpSp>
      <p:sp>
        <p:nvSpPr>
          <p:cNvPr id="14342" name="文字方塊 16"/>
          <p:cNvSpPr txBox="1">
            <a:spLocks noChangeArrowheads="1"/>
          </p:cNvSpPr>
          <p:nvPr/>
        </p:nvSpPr>
        <p:spPr bwMode="auto">
          <a:xfrm>
            <a:off x="1238250" y="955675"/>
            <a:ext cx="72723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2550">
              <a:spcBef>
                <a:spcPts val="1500"/>
              </a:spcBef>
              <a:tabLst>
                <a:tab pos="442913" algn="l"/>
              </a:tabLst>
              <a:defRPr/>
            </a:pPr>
            <a:r>
              <a:rPr lang="en-US" altLang="zh-TW" sz="2600" b="1" dirty="0">
                <a:solidFill>
                  <a:schemeClr val="accent1">
                    <a:lumMod val="75000"/>
                  </a:schemeClr>
                </a:solidFill>
                <a:ea typeface="微軟正黑體" pitchFamily="34" charset="-120"/>
              </a:rPr>
              <a:t>Available on Windows XP/7/8/10 (32-bit or</a:t>
            </a:r>
            <a:r>
              <a:rPr lang="zh-TW" altLang="en-US" sz="2600" b="1" dirty="0">
                <a:solidFill>
                  <a:schemeClr val="accent1">
                    <a:lumMod val="75000"/>
                  </a:schemeClr>
                </a:solidFill>
                <a:ea typeface="微軟正黑體" pitchFamily="34" charset="-120"/>
              </a:rPr>
              <a:t> </a:t>
            </a:r>
            <a:r>
              <a:rPr lang="en-US" altLang="zh-TW" sz="2600" b="1" dirty="0">
                <a:solidFill>
                  <a:schemeClr val="accent1">
                    <a:lumMod val="75000"/>
                  </a:schemeClr>
                </a:solidFill>
                <a:ea typeface="微軟正黑體" pitchFamily="34" charset="-120"/>
              </a:rPr>
              <a:t>64-bit)   </a:t>
            </a:r>
            <a:endParaRPr lang="zh-TW" altLang="en-US" sz="2600" b="1" dirty="0">
              <a:solidFill>
                <a:schemeClr val="accent1">
                  <a:lumMod val="75000"/>
                </a:schemeClr>
              </a:solidFill>
              <a:ea typeface="微軟正黑體" pitchFamily="34" charset="-120"/>
            </a:endParaRPr>
          </a:p>
        </p:txBody>
      </p:sp>
      <p:sp>
        <p:nvSpPr>
          <p:cNvPr id="2" name="文字方塊 11"/>
          <p:cNvSpPr txBox="1">
            <a:spLocks noChangeArrowheads="1"/>
          </p:cNvSpPr>
          <p:nvPr/>
        </p:nvSpPr>
        <p:spPr bwMode="auto">
          <a:xfrm>
            <a:off x="323850" y="1536700"/>
            <a:ext cx="8640763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l"/>
            </a:pPr>
            <a:r>
              <a:rPr lang="zh-TW" altLang="en-US">
                <a:ea typeface="微軟正黑體" pitchFamily="34" charset="-120"/>
              </a:rPr>
              <a:t> </a:t>
            </a:r>
            <a:r>
              <a:rPr lang="en-US" altLang="zh-TW" b="1">
                <a:ea typeface="微軟正黑體" pitchFamily="34" charset="-120"/>
              </a:rPr>
              <a:t>Delivered with a Win-GRAF USB Dongle.</a:t>
            </a:r>
          </a:p>
          <a:p>
            <a:pPr>
              <a:spcBef>
                <a:spcPts val="600"/>
              </a:spcBef>
              <a:buFont typeface="Wingdings" pitchFamily="2" charset="2"/>
              <a:buChar char="l"/>
            </a:pPr>
            <a:r>
              <a:rPr lang="en-US" altLang="zh-TW" b="1">
                <a:ea typeface="微軟正黑體" pitchFamily="34" charset="-120"/>
              </a:rPr>
              <a:t> It becomes Trial (Demo) Version if without the USB Dongle.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endParaRPr lang="zh-TW" altLang="en-US">
              <a:ea typeface="微軟正黑體" pitchFamily="34" charset="-120"/>
            </a:endParaRPr>
          </a:p>
        </p:txBody>
      </p:sp>
      <p:pic>
        <p:nvPicPr>
          <p:cNvPr id="14343" name="圖片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97813" y="1160463"/>
            <a:ext cx="1223962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FEB640-4C7F-4D40-8747-C81F8E53580C}" type="slidenum">
              <a:rPr lang="zh-TW" altLang="en-US" smtClean="0">
                <a:ea typeface="新細明體" charset="-120"/>
              </a:rPr>
              <a:pPr/>
              <a:t>30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37891" name="標題 2"/>
          <p:cNvSpPr txBox="1">
            <a:spLocks/>
          </p:cNvSpPr>
          <p:nvPr/>
        </p:nvSpPr>
        <p:spPr bwMode="auto">
          <a:xfrm>
            <a:off x="900113" y="198438"/>
            <a:ext cx="7727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TW" sz="4000" b="1" dirty="0">
                <a:ea typeface="微軟正黑體" pitchFamily="34" charset="-120"/>
              </a:rPr>
              <a:t>Win-GRAF</a:t>
            </a:r>
            <a:r>
              <a:rPr lang="zh-TW" altLang="en-US" sz="4000" b="1" dirty="0">
                <a:ea typeface="微軟正黑體" pitchFamily="34" charset="-120"/>
              </a:rPr>
              <a:t> </a:t>
            </a:r>
            <a:r>
              <a:rPr lang="en-US" altLang="zh-TW" sz="4000" b="1" dirty="0" smtClean="0">
                <a:ea typeface="微軟正黑體" pitchFamily="34" charset="-120"/>
              </a:rPr>
              <a:t>Features</a:t>
            </a:r>
            <a:endParaRPr lang="en-US" altLang="zh-TW" sz="4000" b="1" dirty="0">
              <a:ea typeface="微軟正黑體" pitchFamily="34" charset="-120"/>
            </a:endParaRPr>
          </a:p>
          <a:p>
            <a:pPr algn="ctr">
              <a:defRPr/>
            </a:pPr>
            <a:r>
              <a:rPr lang="en-US" altLang="zh-TW" sz="3000" b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ea typeface="微軟正黑體" pitchFamily="34" charset="-120"/>
              </a:rPr>
              <a:t>Simulation</a:t>
            </a:r>
            <a:endParaRPr lang="en-US" altLang="zh-TW" sz="3000" b="1" dirty="0">
              <a:ea typeface="微軟正黑體" pitchFamily="34" charset="-120"/>
            </a:endParaRPr>
          </a:p>
        </p:txBody>
      </p:sp>
      <p:sp>
        <p:nvSpPr>
          <p:cNvPr id="7" name="文字方塊 59"/>
          <p:cNvSpPr txBox="1">
            <a:spLocks noChangeArrowheads="1"/>
          </p:cNvSpPr>
          <p:nvPr/>
        </p:nvSpPr>
        <p:spPr bwMode="auto">
          <a:xfrm>
            <a:off x="1115616" y="1484784"/>
            <a:ext cx="70382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63538" indent="-363538">
              <a:buFont typeface="Wingdings" pitchFamily="2" charset="2"/>
              <a:buChar char="n"/>
              <a:defRPr/>
            </a:pPr>
            <a:r>
              <a:rPr lang="en-US" altLang="zh-TW" b="1" dirty="0" smtClean="0">
                <a:latin typeface="+mn-lt"/>
                <a:ea typeface="微軟正黑體" pitchFamily="34" charset="-120"/>
              </a:rPr>
              <a:t>Using the Simulation to test or debug the program.</a:t>
            </a:r>
            <a:endParaRPr lang="en-US" altLang="zh-TW" b="1" dirty="0">
              <a:latin typeface="+mn-lt"/>
              <a:ea typeface="微軟正黑體" pitchFamily="34" charset="-120"/>
            </a:endParaRPr>
          </a:p>
        </p:txBody>
      </p:sp>
      <p:pic>
        <p:nvPicPr>
          <p:cNvPr id="1026" name="Picture 2" descr="C:\Users\user\Desktop\Win-GRAF_simul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7488832" cy="4254053"/>
          </a:xfrm>
          <a:prstGeom prst="rect">
            <a:avLst/>
          </a:prstGeom>
          <a:noFill/>
        </p:spPr>
      </p:pic>
      <p:sp>
        <p:nvSpPr>
          <p:cNvPr id="9" name="圓角矩形圖說文字 8"/>
          <p:cNvSpPr/>
          <p:nvPr/>
        </p:nvSpPr>
        <p:spPr>
          <a:xfrm>
            <a:off x="4499992" y="2924944"/>
            <a:ext cx="864096" cy="792088"/>
          </a:xfrm>
          <a:prstGeom prst="wedgeRoundRectCallout">
            <a:avLst>
              <a:gd name="adj1" fmla="val -12994"/>
              <a:gd name="adj2" fmla="val -75657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4716016" y="2276872"/>
            <a:ext cx="432048" cy="43204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510410" cy="46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>
          <a:xfrm>
            <a:off x="539750" y="2492375"/>
            <a:ext cx="8229600" cy="1143000"/>
          </a:xfrm>
        </p:spPr>
        <p:txBody>
          <a:bodyPr/>
          <a:lstStyle/>
          <a:p>
            <a:r>
              <a:rPr lang="en-US" altLang="zh-TW" sz="4400" smtClean="0"/>
              <a:t>Basic Concepts For Programming</a:t>
            </a:r>
          </a:p>
        </p:txBody>
      </p:sp>
      <p:sp>
        <p:nvSpPr>
          <p:cNvPr id="4301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0A0064-5237-46F6-89E5-E1AB88268814}" type="slidenum">
              <a:rPr lang="zh-TW" altLang="en-US" smtClean="0">
                <a:ea typeface="新細明體" charset="-120"/>
              </a:rPr>
              <a:pPr/>
              <a:t>31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z="4000" smtClean="0"/>
              <a:t>Variables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r>
              <a:rPr lang="en-US" altLang="zh-TW" sz="2800" smtClean="0"/>
              <a:t>Name : Starting with “A” ~ “Z” 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	Case insensitive , “MOT” is same as “moT”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    Can use 0 ~ 7 or “_” for 2nd ~ *th character </a:t>
            </a:r>
          </a:p>
          <a:p>
            <a:r>
              <a:rPr lang="en-US" altLang="zh-TW" sz="2800" smtClean="0"/>
              <a:t>Input / Output variable only appear in I/O boards</a:t>
            </a:r>
          </a:p>
          <a:p>
            <a:r>
              <a:rPr lang="en-US" altLang="zh-TW" sz="2800" smtClean="0"/>
              <a:t>Function block instance variables must assign type as a function block name, </a:t>
            </a:r>
            <a:r>
              <a:rPr lang="en-US" altLang="zh-TW" sz="2800" smtClean="0">
                <a:ea typeface="微軟正黑體" pitchFamily="34" charset="-120"/>
              </a:rPr>
              <a:t>for example, the type of the</a:t>
            </a:r>
            <a:r>
              <a:rPr lang="zh-TW" altLang="en-US" sz="2800" smtClean="0">
                <a:ea typeface="微軟正黑體" pitchFamily="34" charset="-120"/>
              </a:rPr>
              <a:t> </a:t>
            </a:r>
            <a:r>
              <a:rPr lang="en-US" altLang="zh-TW" sz="2800" smtClean="0">
                <a:ea typeface="微軟正黑體" pitchFamily="34" charset="-120"/>
              </a:rPr>
              <a:t>Inst_TIME_GET  variable must be TIME_GET.</a:t>
            </a:r>
            <a:endParaRPr lang="en-US" altLang="zh-TW" sz="2800" smtClean="0"/>
          </a:p>
          <a:p>
            <a:pPr>
              <a:buFont typeface="Calibri" pitchFamily="34" charset="0"/>
              <a:buNone/>
            </a:pPr>
            <a:endParaRPr lang="en-US" altLang="zh-TW" sz="2800" smtClean="0">
              <a:latin typeface="Arial" charset="0"/>
            </a:endParaRP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 </a:t>
            </a:r>
          </a:p>
        </p:txBody>
      </p:sp>
      <p:sp>
        <p:nvSpPr>
          <p:cNvPr id="44036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6899A1-8426-4213-95C7-BBF82322D41C}" type="slidenum">
              <a:rPr lang="zh-TW" altLang="en-US" smtClean="0">
                <a:ea typeface="新細明體" charset="-120"/>
              </a:rPr>
              <a:pPr/>
              <a:t>32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98" name="Group 82"/>
          <p:cNvGraphicFramePr>
            <a:graphicFrameLocks noGrp="1"/>
          </p:cNvGraphicFramePr>
          <p:nvPr/>
        </p:nvGraphicFramePr>
        <p:xfrm>
          <a:off x="1258888" y="1211263"/>
          <a:ext cx="7394575" cy="5048258"/>
        </p:xfrm>
        <a:graphic>
          <a:graphicData uri="http://schemas.openxmlformats.org/drawingml/2006/table">
            <a:tbl>
              <a:tblPr/>
              <a:tblGrid>
                <a:gridCol w="1646237"/>
                <a:gridCol w="2789238"/>
                <a:gridCol w="2959100"/>
              </a:tblGrid>
              <a:tr h="2438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Type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Bits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Value range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</a:tr>
              <a:tr h="2826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BOOL (*)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---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TRUE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，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FALSE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6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SINT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8 bits (Small int, signed)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-128 ~ +127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826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USINT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8 bits (Unsigned small int)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0 ~ +255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6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BYTE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26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INT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16 bits (Int, signed)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新細明體" pitchFamily="18" charset="-120"/>
                        </a:rPr>
                        <a:t>-32768 ~ +32767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826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UINT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16 bits (Unsigned int)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新細明體" pitchFamily="18" charset="-120"/>
                        </a:rPr>
                        <a:t>0 ~ +65535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6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WORD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26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DINT (*)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32 bits (Double int, signed)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新細明體" pitchFamily="18" charset="-120"/>
                        </a:rPr>
                        <a:t>-2147483648 ~ +2147483647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826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UDINT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32 bits (Unsigned double int)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Kozuka Mincho Pro H" pitchFamily="18" charset="-128"/>
                          <a:cs typeface="新細明體" pitchFamily="18" charset="-120"/>
                        </a:rPr>
                        <a:t>0 ~ +4294967295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6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DWORD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26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LINT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64 bits (Large int, signed)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-2</a:t>
                      </a:r>
                      <a:r>
                        <a:rPr kumimoji="0" lang="en-US" altLang="zh-TW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63 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~ +(2</a:t>
                      </a:r>
                      <a:r>
                        <a:rPr kumimoji="0" lang="en-US" altLang="zh-TW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63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-1)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826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ULINT (No support)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64 bits (Unsigned large int)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N</a:t>
                      </a:r>
                      <a:r>
                        <a:rPr kumimoji="0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o support the Win-GRAF PAC.</a:t>
                      </a:r>
                      <a:endParaRPr kumimoji="0" lang="zh-TW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Kozuka Mincho Pro H" pitchFamily="18" charset="-128"/>
                          <a:cs typeface="新細明體" pitchFamily="18" charset="-120"/>
                        </a:rPr>
                        <a:t>0 ~ +(2</a:t>
                      </a:r>
                      <a:r>
                        <a:rPr kumimoji="0" lang="en-US" altLang="zh-TW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Kozuka Mincho Pro H" pitchFamily="18" charset="-128"/>
                          <a:cs typeface="新細明體" pitchFamily="18" charset="-120"/>
                        </a:rPr>
                        <a:t>64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Kozuka Mincho Pro H" pitchFamily="18" charset="-128"/>
                          <a:cs typeface="新細明體" pitchFamily="18" charset="-120"/>
                        </a:rPr>
                        <a:t>-1)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6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LWORD (No support)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26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REAL (*)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32 bits (Floating point)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Kozuka Mincho Pro H" pitchFamily="18" charset="-128"/>
                          <a:cs typeface="新細明體" pitchFamily="18" charset="-120"/>
                        </a:rPr>
                        <a:t>±3.4×10</a:t>
                      </a:r>
                      <a:r>
                        <a:rPr kumimoji="0" lang="en-US" altLang="zh-TW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Kozuka Mincho Pro H" pitchFamily="18" charset="-128"/>
                          <a:cs typeface="新細明體" pitchFamily="18" charset="-120"/>
                        </a:rPr>
                        <a:t>-38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Kozuka Mincho Pro H" pitchFamily="18" charset="-128"/>
                          <a:cs typeface="新細明體" pitchFamily="18" charset="-120"/>
                        </a:rPr>
                        <a:t> ~ ±3.4×10</a:t>
                      </a:r>
                      <a:r>
                        <a:rPr kumimoji="0" lang="en-US" altLang="zh-TW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Kozuka Mincho Pro H" pitchFamily="18" charset="-128"/>
                          <a:cs typeface="新細明體" pitchFamily="18" charset="-120"/>
                        </a:rPr>
                        <a:t>38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826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LREAL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64 bits (Floating point)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Kozuka Mincho Pro H" pitchFamily="18" charset="-128"/>
                          <a:cs typeface="新細明體" pitchFamily="18" charset="-120"/>
                        </a:rPr>
                        <a:t>±1.7×10</a:t>
                      </a:r>
                      <a:r>
                        <a:rPr kumimoji="0" lang="en-US" altLang="zh-TW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Kozuka Mincho Pro H" pitchFamily="18" charset="-128"/>
                          <a:cs typeface="新細明體" pitchFamily="18" charset="-120"/>
                        </a:rPr>
                        <a:t>-308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Kozuka Mincho Pro H" pitchFamily="18" charset="-128"/>
                          <a:cs typeface="新細明體" pitchFamily="18" charset="-120"/>
                        </a:rPr>
                        <a:t> ~ ±1.7×10</a:t>
                      </a:r>
                      <a:r>
                        <a:rPr kumimoji="0" lang="en-US" altLang="zh-TW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Kozuka Mincho Pro H" pitchFamily="18" charset="-128"/>
                          <a:cs typeface="新細明體" pitchFamily="18" charset="-120"/>
                        </a:rPr>
                        <a:t>308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6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STRING (*)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Max.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255 characters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---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826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TIME (*)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32 bits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T#0ms ~ T#23h59m59s999ms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28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B7449D-6A43-4866-B4C7-EC4F8D4BBEB2}" type="slidenum">
              <a:rPr lang="zh-TW" altLang="en-US" smtClean="0">
                <a:ea typeface="新細明體" charset="-120"/>
              </a:rPr>
              <a:pPr/>
              <a:t>33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36938" name="標題 2"/>
          <p:cNvSpPr txBox="1">
            <a:spLocks/>
          </p:cNvSpPr>
          <p:nvPr/>
        </p:nvSpPr>
        <p:spPr bwMode="auto">
          <a:xfrm>
            <a:off x="900113" y="177800"/>
            <a:ext cx="7727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zh-TW" sz="4000" b="1" dirty="0">
                <a:solidFill>
                  <a:srgbClr val="0038A8"/>
                </a:solidFill>
                <a:latin typeface="+mj-lt"/>
                <a:ea typeface="+mj-ea"/>
                <a:cs typeface="+mj-cs"/>
              </a:rPr>
              <a:t>Variable Types</a:t>
            </a:r>
            <a:endParaRPr lang="zh-TW" altLang="en-US" sz="4000" b="1">
              <a:solidFill>
                <a:srgbClr val="0038A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5130" name="文字方塊 17"/>
          <p:cNvSpPr txBox="1">
            <a:spLocks noChangeArrowheads="1"/>
          </p:cNvSpPr>
          <p:nvPr/>
        </p:nvSpPr>
        <p:spPr bwMode="auto">
          <a:xfrm>
            <a:off x="0" y="5805488"/>
            <a:ext cx="1262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ea typeface="微軟正黑體" pitchFamily="34" charset="-120"/>
              </a:rPr>
              <a:t>*: Common</a:t>
            </a:r>
            <a:endParaRPr lang="zh-TW" altLang="en-US" sz="1800"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z="4000" smtClean="0"/>
              <a:t>TIME Variable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TW" sz="2800" smtClean="0"/>
              <a:t>Value : T#23h59m59s999ms</a:t>
            </a:r>
          </a:p>
          <a:p>
            <a:r>
              <a:rPr lang="en-US" altLang="zh-TW" sz="2800" smtClean="0"/>
              <a:t>Always positive,  “-T#5s “ is wrong</a:t>
            </a:r>
          </a:p>
          <a:p>
            <a:r>
              <a:rPr lang="en-US" altLang="zh-TW" sz="2800" smtClean="0"/>
              <a:t>“T#10.5s” is wrong, “T#10s500ms” is correct</a:t>
            </a:r>
          </a:p>
          <a:p>
            <a:r>
              <a:rPr lang="en-US" altLang="zh-TW" sz="2800" smtClean="0"/>
              <a:t>Can tick / stop / reset a time variable 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	tStart(TIME_VAR1) ;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    tStop(TIME_VAR1) ;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    TIME_VAR1 := T#0s </a:t>
            </a:r>
            <a:r>
              <a:rPr lang="en-US" altLang="zh-TW" smtClean="0"/>
              <a:t>;</a:t>
            </a:r>
          </a:p>
        </p:txBody>
      </p:sp>
      <p:sp>
        <p:nvSpPr>
          <p:cNvPr id="46084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43EA85-0FAC-496F-9CAB-171AF898C0C7}" type="slidenum">
              <a:rPr lang="zh-TW" altLang="en-US" smtClean="0">
                <a:ea typeface="新細明體" charset="-120"/>
              </a:rPr>
              <a:pPr/>
              <a:t>34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z="4000" smtClean="0"/>
              <a:t>Type Conversion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TW" sz="2800" smtClean="0"/>
              <a:t>Math calculation should use same type.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	Wrong :    DINT01 := REAL01 + 5 ;  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    Correct:	DINT01 := Any_To_DINT(REAL01) + 5 ;</a:t>
            </a:r>
          </a:p>
          <a:p>
            <a:r>
              <a:rPr lang="en-US" altLang="zh-TW" sz="2800" smtClean="0"/>
              <a:t>Comparing value should use same type.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    Wrong :    if  DINT01 &gt; REAL01  then  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    Correct:	if  Any_To_REAL(DINT01) &gt; REAL01  then</a:t>
            </a:r>
          </a:p>
          <a:p>
            <a:pPr>
              <a:buFont typeface="Calibri" pitchFamily="34" charset="0"/>
              <a:buNone/>
            </a:pPr>
            <a:endParaRPr lang="en-US" altLang="zh-TW" smtClean="0"/>
          </a:p>
        </p:txBody>
      </p:sp>
      <p:sp>
        <p:nvSpPr>
          <p:cNvPr id="47108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47A454-A985-4BE9-84C7-CE815E4C75D9}" type="slidenum">
              <a:rPr lang="zh-TW" altLang="en-US" smtClean="0">
                <a:ea typeface="新細明體" charset="-120"/>
              </a:rPr>
              <a:pPr/>
              <a:t>35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z="4000" smtClean="0"/>
              <a:t>Type Conversion Functions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600200"/>
            <a:ext cx="8351838" cy="4525963"/>
          </a:xfrm>
        </p:spPr>
        <p:txBody>
          <a:bodyPr/>
          <a:lstStyle/>
          <a:p>
            <a:r>
              <a:rPr lang="en-US" altLang="zh-TW" sz="2800" smtClean="0"/>
              <a:t>Help on Win-GRAF workbench, search “conversion”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	Any_To_BOOL	,  Any_to_SINT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	Any_To_INT	,  Any_To_DINT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	Any_To_LINT	,  Any_to_REAL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	Any_To_LREAL	,  Any_To_TIME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	Any_To_STRING	,  NUM_To_STRING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	BIN_To_BCD	,  BCD_To_BIN</a:t>
            </a:r>
          </a:p>
          <a:p>
            <a:pPr>
              <a:buFont typeface="Calibri" pitchFamily="34" charset="0"/>
              <a:buNone/>
            </a:pPr>
            <a:endParaRPr lang="en-US" altLang="zh-TW" smtClean="0"/>
          </a:p>
        </p:txBody>
      </p:sp>
      <p:sp>
        <p:nvSpPr>
          <p:cNvPr id="48132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7ABE92-40EF-4687-9D24-BFD2A10524FA}" type="slidenum">
              <a:rPr lang="zh-TW" altLang="en-US" smtClean="0">
                <a:ea typeface="新細明體" charset="-120"/>
              </a:rPr>
              <a:pPr/>
              <a:t>36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z="4000" smtClean="0"/>
              <a:t>Function Block Instance</a:t>
            </a:r>
          </a:p>
        </p:txBody>
      </p:sp>
      <p:pic>
        <p:nvPicPr>
          <p:cNvPr id="49155" name="Picture 5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1628775"/>
            <a:ext cx="6121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CE0574-ED21-4643-9FFF-84A369AA2975}" type="slidenum">
              <a:rPr lang="zh-TW" altLang="en-US" smtClean="0">
                <a:ea typeface="新細明體" charset="-120"/>
              </a:rPr>
              <a:pPr/>
              <a:t>37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z="4000" smtClean="0"/>
              <a:t>ST Basics 1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TW" sz="2800" smtClean="0"/>
              <a:t>(*  Here is comment  *)</a:t>
            </a:r>
          </a:p>
          <a:p>
            <a:r>
              <a:rPr lang="en-US" altLang="zh-TW" sz="2800" smtClean="0"/>
              <a:t>Each statement ends with a “;”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	A := B + C ;   (*  “:=“ means assign *)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	if   A &lt;= D  then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        (* do operations … *)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    end_if ;</a:t>
            </a:r>
          </a:p>
          <a:p>
            <a:pPr>
              <a:buFont typeface="Calibri" pitchFamily="34" charset="0"/>
              <a:buNone/>
            </a:pPr>
            <a:endParaRPr lang="en-US" altLang="zh-TW" smtClean="0"/>
          </a:p>
          <a:p>
            <a:pPr>
              <a:buFont typeface="Calibri" pitchFamily="34" charset="0"/>
              <a:buNone/>
            </a:pPr>
            <a:endParaRPr lang="en-US" altLang="zh-TW" smtClean="0"/>
          </a:p>
        </p:txBody>
      </p:sp>
      <p:sp>
        <p:nvSpPr>
          <p:cNvPr id="50180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AC046B-A4E7-476C-BD07-59D5E47F92CF}" type="slidenum">
              <a:rPr lang="zh-TW" altLang="en-US" smtClean="0">
                <a:ea typeface="新細明體" charset="-120"/>
              </a:rPr>
              <a:pPr/>
              <a:t>38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z="4000" smtClean="0"/>
              <a:t>ST Basics 2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600200"/>
            <a:ext cx="8640763" cy="4525963"/>
          </a:xfrm>
        </p:spPr>
        <p:txBody>
          <a:bodyPr/>
          <a:lstStyle/>
          <a:p>
            <a:r>
              <a:rPr lang="en-US" altLang="zh-TW" sz="2800" smtClean="0"/>
              <a:t>“:=“  means assignment 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	A := B * 5 ;  (* correct *)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	A = B * 5 ;   (* wrong *)</a:t>
            </a:r>
          </a:p>
          <a:p>
            <a:r>
              <a:rPr lang="en-US" altLang="zh-TW" sz="2800" smtClean="0"/>
              <a:t>“=“  means   “are they equal ?”, result is TRUE or FALSE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	if  A = B  then    (* correct *)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    end_if ;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	if  A := B  then    (* wrong *)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    end_if ;</a:t>
            </a:r>
          </a:p>
          <a:p>
            <a:pPr>
              <a:buFont typeface="Calibri" pitchFamily="34" charset="0"/>
              <a:buNone/>
            </a:pPr>
            <a:endParaRPr lang="en-US" altLang="zh-TW" sz="2800" smtClean="0"/>
          </a:p>
          <a:p>
            <a:pPr>
              <a:buFont typeface="Calibri" pitchFamily="34" charset="0"/>
              <a:buNone/>
            </a:pPr>
            <a:endParaRPr lang="en-US" altLang="zh-TW" sz="2800" smtClean="0"/>
          </a:p>
          <a:p>
            <a:pPr>
              <a:buFont typeface="Calibri" pitchFamily="34" charset="0"/>
              <a:buNone/>
            </a:pPr>
            <a:endParaRPr lang="en-US" altLang="zh-TW" sz="2800" smtClean="0"/>
          </a:p>
        </p:txBody>
      </p:sp>
      <p:sp>
        <p:nvSpPr>
          <p:cNvPr id="51204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641718-B8BE-449A-B827-D39E58873612}" type="slidenum">
              <a:rPr lang="zh-TW" altLang="en-US" smtClean="0">
                <a:ea typeface="新細明體" charset="-120"/>
              </a:rPr>
              <a:pPr/>
              <a:t>39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692275" y="274638"/>
            <a:ext cx="640873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Protocols embedded in the Win-GRAF PAC</a:t>
            </a:r>
            <a:endParaRPr lang="zh-TW" altLang="en-US" sz="400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微軟正黑體" pitchFamily="34" charset="-120"/>
            </a:endParaRPr>
          </a:p>
        </p:txBody>
      </p:sp>
      <p:sp>
        <p:nvSpPr>
          <p:cNvPr id="15363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BDCB11-B37F-441C-97E1-05D673108CED}" type="slidenum">
              <a:rPr lang="zh-TW" altLang="en-US" smtClean="0">
                <a:ea typeface="新細明體" charset="-120"/>
              </a:rPr>
              <a:pPr/>
              <a:t>4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5364" name="文字方塊 11"/>
          <p:cNvSpPr txBox="1">
            <a:spLocks noChangeArrowheads="1"/>
          </p:cNvSpPr>
          <p:nvPr/>
        </p:nvSpPr>
        <p:spPr bwMode="auto">
          <a:xfrm>
            <a:off x="1227138" y="1916113"/>
            <a:ext cx="6945312" cy="371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>
              <a:lnSpc>
                <a:spcPct val="120000"/>
              </a:lnSpc>
              <a:buFont typeface="Wingdings" pitchFamily="2" charset="2"/>
              <a:buChar char="l"/>
              <a:tabLst>
                <a:tab pos="803275" algn="l"/>
                <a:tab pos="2965450" algn="l"/>
              </a:tabLst>
              <a:defRPr/>
            </a:pPr>
            <a:r>
              <a:rPr lang="en-US" altLang="zh-TW" sz="2800" b="1" dirty="0">
                <a:ea typeface="微軟正黑體" pitchFamily="34" charset="-120"/>
              </a:rPr>
              <a:t>	Modbus TCP 	(Slave, Master)</a:t>
            </a:r>
          </a:p>
          <a:p>
            <a:pPr marL="360363">
              <a:lnSpc>
                <a:spcPct val="120000"/>
              </a:lnSpc>
              <a:buFont typeface="Wingdings" pitchFamily="2" charset="2"/>
              <a:buChar char="l"/>
              <a:tabLst>
                <a:tab pos="803275" algn="l"/>
                <a:tab pos="2965450" algn="l"/>
              </a:tabLst>
              <a:defRPr/>
            </a:pPr>
            <a:r>
              <a:rPr lang="en-US" altLang="zh-TW" sz="2800" b="1" dirty="0">
                <a:ea typeface="微軟正黑體" pitchFamily="34" charset="-120"/>
              </a:rPr>
              <a:t> 	Modbus RTU 	(Slave, Master)</a:t>
            </a:r>
          </a:p>
          <a:p>
            <a:pPr marL="360363">
              <a:lnSpc>
                <a:spcPct val="120000"/>
              </a:lnSpc>
              <a:buFont typeface="Wingdings" pitchFamily="2" charset="2"/>
              <a:buChar char="l"/>
              <a:tabLst>
                <a:tab pos="803275" algn="l"/>
                <a:tab pos="2965450" algn="l"/>
              </a:tabLst>
              <a:defRPr/>
            </a:pPr>
            <a:r>
              <a:rPr lang="en-US" altLang="zh-TW" sz="2800" b="1" dirty="0">
                <a:ea typeface="微軟正黑體" pitchFamily="34" charset="-120"/>
              </a:rPr>
              <a:t> 	Modbus UDP 	(Master)</a:t>
            </a:r>
          </a:p>
          <a:p>
            <a:pPr marL="360363">
              <a:lnSpc>
                <a:spcPct val="120000"/>
              </a:lnSpc>
              <a:buFont typeface="Wingdings" pitchFamily="2" charset="2"/>
              <a:buChar char="l"/>
              <a:tabLst>
                <a:tab pos="803275" algn="l"/>
                <a:tab pos="2965450" algn="l"/>
              </a:tabLst>
              <a:defRPr/>
            </a:pPr>
            <a:r>
              <a:rPr lang="en-US" altLang="zh-TW" sz="2800" b="1" dirty="0">
                <a:ea typeface="微軟正黑體" pitchFamily="34" charset="-120"/>
              </a:rPr>
              <a:t> 	Modbus ASCII	(Master</a:t>
            </a:r>
            <a:r>
              <a:rPr lang="en-US" altLang="zh-TW" sz="2800" b="1" dirty="0" smtClean="0">
                <a:ea typeface="微軟正黑體" pitchFamily="34" charset="-120"/>
              </a:rPr>
              <a:t>) </a:t>
            </a:r>
            <a:endParaRPr lang="en-US" altLang="zh-TW" sz="2800" b="1" dirty="0">
              <a:ea typeface="微軟正黑體" pitchFamily="34" charset="-120"/>
            </a:endParaRPr>
          </a:p>
          <a:p>
            <a:pPr marL="812800" indent="-452438">
              <a:lnSpc>
                <a:spcPct val="120000"/>
              </a:lnSpc>
              <a:buFont typeface="Wingdings" pitchFamily="2" charset="2"/>
              <a:buChar char="l"/>
              <a:tabLst>
                <a:tab pos="803275" algn="l"/>
                <a:tab pos="2965450" algn="l"/>
              </a:tabLst>
              <a:defRPr/>
            </a:pPr>
            <a:r>
              <a:rPr lang="en-US" altLang="zh-TW" sz="2800" b="1" dirty="0">
                <a:ea typeface="微軟正黑體" pitchFamily="34" charset="-120"/>
              </a:rPr>
              <a:t>DCON (ICP DAS I-7000 series modules, RU-87P8/P4 + I-87xxxW cards, </a:t>
            </a:r>
            <a:br>
              <a:rPr lang="en-US" altLang="zh-TW" sz="2800" b="1" dirty="0">
                <a:ea typeface="微軟正黑體" pitchFamily="34" charset="-120"/>
              </a:rPr>
            </a:br>
            <a:r>
              <a:rPr lang="en-US" altLang="zh-TW" sz="2800" b="1" dirty="0">
                <a:ea typeface="微軟正黑體" pitchFamily="34" charset="-120"/>
              </a:rPr>
              <a:t>I-87K8/K4 + I-87xxxW cards)</a:t>
            </a:r>
            <a:endParaRPr lang="zh-TW" altLang="en-US" sz="2800" b="1" dirty="0">
              <a:ea typeface="微軟正黑體" pitchFamily="34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z="4000" smtClean="0"/>
              <a:t>Call a Function in ST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600200"/>
            <a:ext cx="8640763" cy="4525963"/>
          </a:xfrm>
        </p:spPr>
        <p:txBody>
          <a:bodyPr/>
          <a:lstStyle/>
          <a:p>
            <a:r>
              <a:rPr lang="en-US" altLang="zh-TW" sz="2800" smtClean="0"/>
              <a:t>Return_val := fun_name(par1,par2, …) ;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    or      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    fun_name(par1,par2, …) ;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   example: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    OK1 := COM_OPEN( 2 , ‘9600,N,8,1’ ) ;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    COM_OPEN( 2 , ‘9600,N,8,1’ ) ;</a:t>
            </a:r>
          </a:p>
          <a:p>
            <a:pPr>
              <a:buFont typeface="Calibri" pitchFamily="34" charset="0"/>
              <a:buNone/>
            </a:pPr>
            <a:endParaRPr lang="en-US" altLang="zh-TW" smtClean="0"/>
          </a:p>
          <a:p>
            <a:pPr>
              <a:buFont typeface="Calibri" pitchFamily="34" charset="0"/>
              <a:buNone/>
            </a:pPr>
            <a:endParaRPr lang="en-US" altLang="zh-TW" smtClean="0"/>
          </a:p>
          <a:p>
            <a:pPr>
              <a:buFont typeface="Calibri" pitchFamily="34" charset="0"/>
              <a:buNone/>
            </a:pPr>
            <a:endParaRPr lang="en-US" altLang="zh-TW" smtClean="0"/>
          </a:p>
        </p:txBody>
      </p:sp>
      <p:sp>
        <p:nvSpPr>
          <p:cNvPr id="52228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57DAA1-6FEC-4EE2-9DAC-D3BE50CA80DA}" type="slidenum">
              <a:rPr lang="zh-TW" altLang="en-US" smtClean="0">
                <a:ea typeface="新細明體" charset="-120"/>
              </a:rPr>
              <a:pPr/>
              <a:t>40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z="4800" smtClean="0"/>
              <a:t>   </a:t>
            </a:r>
            <a:r>
              <a:rPr lang="en-US" altLang="zh-TW" sz="4000" smtClean="0"/>
              <a:t>Call a Function Block in ST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600200"/>
            <a:ext cx="8640763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800" smtClean="0"/>
              <a:t>First declare a FB instance , type = FB name</a:t>
            </a:r>
          </a:p>
          <a:p>
            <a:pPr>
              <a:lnSpc>
                <a:spcPct val="80000"/>
              </a:lnSpc>
            </a:pPr>
            <a:r>
              <a:rPr lang="en-US" altLang="zh-TW" sz="2800" smtClean="0"/>
              <a:t>fb_instance_name(par1,par2, …) ;</a:t>
            </a:r>
          </a:p>
          <a:p>
            <a:pPr>
              <a:lnSpc>
                <a:spcPct val="80000"/>
              </a:lnSpc>
              <a:buFont typeface="Calibri" pitchFamily="34" charset="0"/>
              <a:buNone/>
            </a:pPr>
            <a:r>
              <a:rPr lang="en-US" altLang="zh-TW" sz="2800" smtClean="0"/>
              <a:t>	Return1 := fb_instance_name.out_par1;</a:t>
            </a:r>
          </a:p>
          <a:p>
            <a:pPr>
              <a:lnSpc>
                <a:spcPct val="80000"/>
              </a:lnSpc>
              <a:buFont typeface="Calibri" pitchFamily="34" charset="0"/>
              <a:buNone/>
            </a:pPr>
            <a:r>
              <a:rPr lang="en-US" altLang="zh-TW" sz="2800" smtClean="0"/>
              <a:t>	Return2 := fb_instance_name.out_par2;</a:t>
            </a:r>
          </a:p>
          <a:p>
            <a:pPr>
              <a:lnSpc>
                <a:spcPct val="80000"/>
              </a:lnSpc>
              <a:buFont typeface="Calibri" pitchFamily="34" charset="0"/>
              <a:buNone/>
            </a:pPr>
            <a:r>
              <a:rPr lang="en-US" altLang="zh-TW" sz="2800" smtClean="0"/>
              <a:t>    …</a:t>
            </a:r>
          </a:p>
          <a:p>
            <a:pPr>
              <a:lnSpc>
                <a:spcPct val="80000"/>
              </a:lnSpc>
              <a:buFont typeface="Calibri" pitchFamily="34" charset="0"/>
              <a:buNone/>
            </a:pPr>
            <a:r>
              <a:rPr lang="en-US" altLang="zh-TW" sz="2800" smtClean="0"/>
              <a:t>    example: my_unpack8 (type “unpack8”)</a:t>
            </a:r>
          </a:p>
          <a:p>
            <a:pPr>
              <a:lnSpc>
                <a:spcPct val="80000"/>
              </a:lnSpc>
              <a:buFont typeface="Calibri" pitchFamily="34" charset="0"/>
              <a:buNone/>
            </a:pPr>
            <a:r>
              <a:rPr lang="en-US" altLang="zh-TW" sz="2800" smtClean="0"/>
              <a:t>      my_unpack8( BYTE1) ;</a:t>
            </a:r>
          </a:p>
          <a:p>
            <a:pPr>
              <a:lnSpc>
                <a:spcPct val="80000"/>
              </a:lnSpc>
              <a:buFont typeface="Calibri" pitchFamily="34" charset="0"/>
              <a:buNone/>
            </a:pPr>
            <a:r>
              <a:rPr lang="en-US" altLang="zh-TW" sz="2800" smtClean="0"/>
              <a:t>      BOO0 := my_unpack8.Q0 ;</a:t>
            </a:r>
          </a:p>
          <a:p>
            <a:pPr>
              <a:lnSpc>
                <a:spcPct val="80000"/>
              </a:lnSpc>
              <a:buFont typeface="Calibri" pitchFamily="34" charset="0"/>
              <a:buNone/>
            </a:pPr>
            <a:r>
              <a:rPr lang="en-US" altLang="zh-TW" sz="2800" smtClean="0"/>
              <a:t>       …</a:t>
            </a:r>
          </a:p>
          <a:p>
            <a:pPr>
              <a:lnSpc>
                <a:spcPct val="80000"/>
              </a:lnSpc>
              <a:buFont typeface="Calibri" pitchFamily="34" charset="0"/>
              <a:buNone/>
            </a:pPr>
            <a:r>
              <a:rPr lang="en-US" altLang="zh-TW" sz="2800" smtClean="0"/>
              <a:t> 	  BOO7 := my_unpack8.Q7 ; </a:t>
            </a:r>
          </a:p>
          <a:p>
            <a:pPr>
              <a:lnSpc>
                <a:spcPct val="80000"/>
              </a:lnSpc>
              <a:buFont typeface="Calibri" pitchFamily="34" charset="0"/>
              <a:buNone/>
            </a:pPr>
            <a:endParaRPr lang="en-US" altLang="zh-TW" sz="2800" smtClean="0"/>
          </a:p>
          <a:p>
            <a:pPr>
              <a:lnSpc>
                <a:spcPct val="80000"/>
              </a:lnSpc>
              <a:buFont typeface="Calibri" pitchFamily="34" charset="0"/>
              <a:buNone/>
            </a:pPr>
            <a:endParaRPr lang="en-US" altLang="zh-TW" sz="2800" smtClean="0"/>
          </a:p>
          <a:p>
            <a:pPr>
              <a:lnSpc>
                <a:spcPct val="80000"/>
              </a:lnSpc>
              <a:buFont typeface="Calibri" pitchFamily="34" charset="0"/>
              <a:buNone/>
            </a:pPr>
            <a:endParaRPr lang="en-US" altLang="zh-TW" sz="2800" smtClean="0"/>
          </a:p>
        </p:txBody>
      </p:sp>
      <p:sp>
        <p:nvSpPr>
          <p:cNvPr id="53252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3D4200-B36A-4B88-986E-091D9C76B00A}" type="slidenum">
              <a:rPr lang="zh-TW" altLang="en-US" smtClean="0">
                <a:ea typeface="新細明體" charset="-120"/>
              </a:rPr>
              <a:pPr/>
              <a:t>41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54275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BA810A-054E-4506-8989-CF135AD5831E}" type="slidenum">
              <a:rPr lang="zh-TW" altLang="en-US" smtClean="0">
                <a:ea typeface="新細明體" charset="-120"/>
              </a:rPr>
              <a:pPr/>
              <a:t>42</a:t>
            </a:fld>
            <a:endParaRPr lang="zh-TW" altLang="en-US" smtClean="0">
              <a:ea typeface="新細明體" charset="-120"/>
            </a:endParaRP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5463" y="1989138"/>
            <a:ext cx="8258175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Rectangle 3"/>
          <p:cNvSpPr txBox="1">
            <a:spLocks/>
          </p:cNvSpPr>
          <p:nvPr/>
        </p:nvSpPr>
        <p:spPr bwMode="auto">
          <a:xfrm>
            <a:off x="323850" y="3654425"/>
            <a:ext cx="864076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Calibri" pitchFamily="34" charset="0"/>
              <a:buNone/>
            </a:pPr>
            <a:endParaRPr kumimoji="0" lang="en-US" altLang="zh-TW" sz="2800">
              <a:ea typeface="標楷體" pitchFamily="65" charset="-12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Calibri" pitchFamily="34" charset="0"/>
              <a:buNone/>
            </a:pPr>
            <a:endParaRPr kumimoji="0" lang="en-US" altLang="zh-TW" sz="2800">
              <a:ea typeface="標楷體" pitchFamily="65" charset="-12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Calibri" pitchFamily="34" charset="0"/>
              <a:buNone/>
            </a:pPr>
            <a:endParaRPr kumimoji="0" lang="en-US" altLang="zh-TW" sz="2800">
              <a:ea typeface="標楷體" pitchFamily="65" charset="-120"/>
            </a:endParaRPr>
          </a:p>
        </p:txBody>
      </p:sp>
      <p:sp>
        <p:nvSpPr>
          <p:cNvPr id="54278" name="Rectangle 3"/>
          <p:cNvSpPr txBox="1">
            <a:spLocks/>
          </p:cNvSpPr>
          <p:nvPr/>
        </p:nvSpPr>
        <p:spPr bwMode="auto">
          <a:xfrm>
            <a:off x="333375" y="4287838"/>
            <a:ext cx="8640763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Calibri" pitchFamily="34" charset="0"/>
              <a:buNone/>
            </a:pPr>
            <a:r>
              <a:rPr lang="en-US" altLang="zh-TW" sz="2000">
                <a:solidFill>
                  <a:srgbClr val="FF0000"/>
                </a:solidFill>
                <a:ea typeface="標楷體" pitchFamily="65" charset="-120"/>
              </a:rPr>
              <a:t>Note</a:t>
            </a:r>
            <a:r>
              <a:rPr lang="en-US" altLang="zh-TW" sz="2000">
                <a:ea typeface="標楷體" pitchFamily="65" charset="-120"/>
              </a:rPr>
              <a:t>: The Win-GRAF Driver can run only 2 hours on the controller (PAC) without runtime license.</a:t>
            </a:r>
            <a:endParaRPr kumimoji="0" lang="en-US" altLang="zh-TW" sz="2000">
              <a:ea typeface="標楷體" pitchFamily="65" charset="-12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Calibri" pitchFamily="34" charset="0"/>
              <a:buNone/>
            </a:pPr>
            <a:endParaRPr kumimoji="0" lang="en-US" altLang="zh-TW" sz="2800">
              <a:ea typeface="標楷體" pitchFamily="65" charset="-12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Calibri" pitchFamily="34" charset="0"/>
              <a:buNone/>
            </a:pPr>
            <a:endParaRPr kumimoji="0" lang="en-US" altLang="zh-TW" sz="2800">
              <a:ea typeface="標楷體" pitchFamily="65" charset="-120"/>
            </a:endParaRPr>
          </a:p>
        </p:txBody>
      </p:sp>
      <p:sp>
        <p:nvSpPr>
          <p:cNvPr id="54279" name="標題 2"/>
          <p:cNvSpPr txBox="1">
            <a:spLocks/>
          </p:cNvSpPr>
          <p:nvPr/>
        </p:nvSpPr>
        <p:spPr bwMode="auto">
          <a:xfrm>
            <a:off x="900113" y="144463"/>
            <a:ext cx="7727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4000" b="1">
                <a:ea typeface="微軟正黑體" pitchFamily="34" charset="-120"/>
              </a:rPr>
              <a:t>Have a try</a:t>
            </a:r>
            <a:endParaRPr kumimoji="0" lang="zh-TW" altLang="en-US" sz="4000" b="1">
              <a:ea typeface="微軟正黑體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3375" y="866775"/>
            <a:ext cx="8631238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3000" b="1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微軟正黑體" pitchFamily="34" charset="-120"/>
              </a:rPr>
              <a:t>Runtime Driver for PAC</a:t>
            </a:r>
            <a:endParaRPr lang="zh-TW" altLang="en-US" sz="3000" dirty="0">
              <a:solidFill>
                <a:srgbClr val="C00000"/>
              </a:solidFill>
              <a:latin typeface="+mn-lt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ICP DAS   www.icpdas.com   service@icpdas.com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55299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3180B9-A05F-4C27-9856-464E74EB0142}" type="slidenum">
              <a:rPr lang="zh-TW" altLang="en-US" smtClean="0">
                <a:ea typeface="新細明體" charset="-120"/>
              </a:rPr>
              <a:pPr/>
              <a:t>43</a:t>
            </a:fld>
            <a:endParaRPr lang="zh-TW" altLang="en-US" smtClean="0">
              <a:ea typeface="新細明體" charset="-120"/>
            </a:endParaRPr>
          </a:p>
        </p:txBody>
      </p:sp>
      <p:sp>
        <p:nvSpPr>
          <p:cNvPr id="55300" name="標題 2"/>
          <p:cNvSpPr txBox="1">
            <a:spLocks/>
          </p:cNvSpPr>
          <p:nvPr/>
        </p:nvSpPr>
        <p:spPr bwMode="auto">
          <a:xfrm>
            <a:off x="900113" y="144463"/>
            <a:ext cx="7727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4000" b="1">
                <a:ea typeface="微軟正黑體" pitchFamily="34" charset="-120"/>
              </a:rPr>
              <a:t>Have a try</a:t>
            </a:r>
            <a:endParaRPr kumimoji="0" lang="zh-TW" altLang="en-US" sz="4000" b="1"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3375" y="866775"/>
            <a:ext cx="8631238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3000" b="1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微軟正黑體" pitchFamily="34" charset="-120"/>
              </a:rPr>
              <a:t>Developer for PC</a:t>
            </a:r>
            <a:endParaRPr lang="zh-TW" altLang="en-US" sz="3000" dirty="0">
              <a:solidFill>
                <a:srgbClr val="C00000"/>
              </a:solidFill>
              <a:latin typeface="+mn-lt"/>
              <a:ea typeface="微軟正黑體" pitchFamily="34" charset="-120"/>
            </a:endParaRPr>
          </a:p>
        </p:txBody>
      </p:sp>
      <p:pic>
        <p:nvPicPr>
          <p:cNvPr id="55302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1163" y="2027238"/>
            <a:ext cx="8216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Rectangle 3"/>
          <p:cNvSpPr txBox="1">
            <a:spLocks/>
          </p:cNvSpPr>
          <p:nvPr/>
        </p:nvSpPr>
        <p:spPr bwMode="auto">
          <a:xfrm>
            <a:off x="323850" y="2997200"/>
            <a:ext cx="864076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Calibri" pitchFamily="34" charset="0"/>
              <a:buChar char="•"/>
            </a:pPr>
            <a:r>
              <a:rPr lang="en-US" altLang="zh-TW" sz="2800">
                <a:ea typeface="標楷體" pitchFamily="65" charset="-120"/>
              </a:rPr>
              <a:t>Available on Windows </a:t>
            </a:r>
            <a:r>
              <a:rPr lang="en-US" altLang="zh-TW" sz="2800" b="1">
                <a:solidFill>
                  <a:srgbClr val="FF0000"/>
                </a:solidFill>
                <a:ea typeface="標楷體" pitchFamily="65" charset="-120"/>
              </a:rPr>
              <a:t>XP/7/8/10</a:t>
            </a:r>
            <a:endParaRPr lang="en-US" altLang="zh-TW" sz="2800" b="1" u="sng">
              <a:solidFill>
                <a:srgbClr val="FF0000"/>
              </a:solidFill>
              <a:ea typeface="標楷體" pitchFamily="65" charset="-12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Calibri" pitchFamily="34" charset="0"/>
              <a:buChar char="•"/>
            </a:pPr>
            <a:r>
              <a:rPr lang="en-US" altLang="zh-TW" sz="2800" u="sng">
                <a:ea typeface="標楷體" pitchFamily="65" charset="-120"/>
              </a:rPr>
              <a:t>Limitation in Demo Mode: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zh-TW">
                <a:ea typeface="標楷體" pitchFamily="65" charset="-120"/>
              </a:rPr>
              <a:t>Applications are limited to </a:t>
            </a:r>
            <a:r>
              <a:rPr lang="en-US" altLang="zh-TW" sz="2800" b="1">
                <a:solidFill>
                  <a:srgbClr val="FF0000"/>
                </a:solidFill>
                <a:ea typeface="標楷體" pitchFamily="65" charset="-120"/>
              </a:rPr>
              <a:t>40</a:t>
            </a:r>
            <a:r>
              <a:rPr lang="en-US" altLang="zh-TW" b="1">
                <a:solidFill>
                  <a:srgbClr val="FF0000"/>
                </a:solidFill>
                <a:ea typeface="標楷體" pitchFamily="65" charset="-120"/>
              </a:rPr>
              <a:t> I/Os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zh-TW">
                <a:ea typeface="標楷體" pitchFamily="65" charset="-120"/>
              </a:rPr>
              <a:t>The code generated by the compiler and run in the controller (PAC) stops after </a:t>
            </a:r>
            <a:r>
              <a:rPr lang="en-US" altLang="zh-TW" sz="2800" b="1">
                <a:solidFill>
                  <a:srgbClr val="FF0000"/>
                </a:solidFill>
                <a:ea typeface="標楷體" pitchFamily="65" charset="-120"/>
              </a:rPr>
              <a:t>15 minutes</a:t>
            </a:r>
            <a:endParaRPr lang="en-US" altLang="zh-TW" b="1">
              <a:solidFill>
                <a:srgbClr val="FF0000"/>
              </a:solidFill>
              <a:ea typeface="標楷體" pitchFamily="65" charset="-120"/>
            </a:endParaRP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zh-TW">
                <a:ea typeface="標楷體" pitchFamily="65" charset="-120"/>
              </a:rPr>
              <a:t>The simulation on PC stops after </a:t>
            </a:r>
            <a:r>
              <a:rPr lang="en-US" altLang="zh-TW" sz="2800" b="1">
                <a:solidFill>
                  <a:srgbClr val="FF0000"/>
                </a:solidFill>
                <a:ea typeface="標楷體" pitchFamily="65" charset="-120"/>
              </a:rPr>
              <a:t>15 minutes</a:t>
            </a:r>
            <a:r>
              <a:rPr lang="en-US" altLang="zh-TW">
                <a:ea typeface="標楷體" pitchFamily="65" charset="-120"/>
              </a:rPr>
              <a:t/>
            </a:r>
            <a:br>
              <a:rPr lang="en-US" altLang="zh-TW">
                <a:ea typeface="標楷體" pitchFamily="65" charset="-120"/>
              </a:rPr>
            </a:br>
            <a:endParaRPr kumimoji="0" lang="en-US" altLang="zh-TW" sz="2800">
              <a:ea typeface="標楷體" pitchFamily="65" charset="-12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Calibri" pitchFamily="34" charset="0"/>
              <a:buNone/>
            </a:pPr>
            <a:endParaRPr kumimoji="0" lang="en-US" altLang="zh-TW" sz="2800">
              <a:ea typeface="標楷體" pitchFamily="65" charset="-12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Calibri" pitchFamily="34" charset="0"/>
              <a:buNone/>
            </a:pPr>
            <a:endParaRPr kumimoji="0" lang="en-US" altLang="zh-TW" sz="2800">
              <a:ea typeface="標楷體" pitchFamily="65" charset="-120"/>
            </a:endParaRPr>
          </a:p>
        </p:txBody>
      </p:sp>
      <p:pic>
        <p:nvPicPr>
          <p:cNvPr id="55304" name="圖片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40650" y="1016000"/>
            <a:ext cx="1223963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56323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E02107-6465-401F-AD84-52BE235E16ED}" type="slidenum">
              <a:rPr lang="zh-TW" altLang="en-US" smtClean="0">
                <a:ea typeface="新細明體" charset="-120"/>
              </a:rPr>
              <a:pPr/>
              <a:t>44</a:t>
            </a:fld>
            <a:endParaRPr lang="zh-TW" altLang="en-US" smtClean="0">
              <a:ea typeface="新細明體" charset="-120"/>
            </a:endParaRPr>
          </a:p>
        </p:txBody>
      </p:sp>
      <p:sp>
        <p:nvSpPr>
          <p:cNvPr id="5632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z="4000" smtClean="0"/>
              <a:t>Further Information</a:t>
            </a:r>
          </a:p>
        </p:txBody>
      </p:sp>
      <p:sp>
        <p:nvSpPr>
          <p:cNvPr id="56325" name="Rectangle 3"/>
          <p:cNvSpPr txBox="1">
            <a:spLocks/>
          </p:cNvSpPr>
          <p:nvPr/>
        </p:nvSpPr>
        <p:spPr bwMode="auto">
          <a:xfrm>
            <a:off x="323850" y="1484784"/>
            <a:ext cx="8640763" cy="464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Calibri" pitchFamily="34" charset="0"/>
              <a:buNone/>
            </a:pPr>
            <a:r>
              <a:rPr kumimoji="0" lang="en-US" altLang="zh-TW" sz="1600" dirty="0">
                <a:ea typeface="標楷體" pitchFamily="65" charset="-120"/>
                <a:hlinkClick r:id="rId2"/>
              </a:rPr>
              <a:t>http://www.icpdas.com/root/product/solutions/softplc_based_on_pac/win-graf/download.html</a:t>
            </a:r>
            <a:endParaRPr kumimoji="0" lang="en-US" altLang="zh-TW" sz="1600" dirty="0">
              <a:ea typeface="標楷體" pitchFamily="65" charset="-120"/>
            </a:endParaRPr>
          </a:p>
          <a:p>
            <a:pPr marL="342900" indent="-342900" eaLnBrk="0" hangingPunct="0">
              <a:spcBef>
                <a:spcPct val="20000"/>
              </a:spcBef>
              <a:buFont typeface="Calibri" pitchFamily="34" charset="0"/>
              <a:buNone/>
            </a:pPr>
            <a:endParaRPr kumimoji="0" lang="en-US" altLang="zh-TW" sz="3200" dirty="0">
              <a:ea typeface="標楷體" pitchFamily="65" charset="-120"/>
            </a:endParaRPr>
          </a:p>
          <a:p>
            <a:pPr marL="342900" indent="-342900" eaLnBrk="0" hangingPunct="0">
              <a:spcBef>
                <a:spcPct val="20000"/>
              </a:spcBef>
              <a:buFont typeface="Calibri" pitchFamily="34" charset="0"/>
              <a:buNone/>
            </a:pPr>
            <a:endParaRPr kumimoji="0" lang="en-US" altLang="zh-TW" sz="3200" dirty="0">
              <a:ea typeface="標楷體" pitchFamily="65" charset="-120"/>
            </a:endParaRPr>
          </a:p>
        </p:txBody>
      </p:sp>
      <p:pic>
        <p:nvPicPr>
          <p:cNvPr id="7" name="圖片 6" descr="07-24-2.pn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64" y="1895624"/>
            <a:ext cx="6192688" cy="4492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14313" y="2214563"/>
            <a:ext cx="8715375" cy="9763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zh-TW" alt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47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D61FA7-61E2-45EC-B39C-61BC6BD48DAC}" type="slidenum">
              <a:rPr lang="zh-TW" altLang="en-US" smtClean="0">
                <a:ea typeface="新細明體" charset="-120"/>
              </a:rPr>
              <a:pPr/>
              <a:t>45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5" name="頁尾版面配置區 1"/>
          <p:cNvSpPr>
            <a:spLocks noGrp="1"/>
          </p:cNvSpPr>
          <p:nvPr>
            <p:ph type="ftr" sz="quarter" idx="11"/>
          </p:nvPr>
        </p:nvSpPr>
        <p:spPr>
          <a:xfrm>
            <a:off x="3203575" y="4797425"/>
            <a:ext cx="2895600" cy="863600"/>
          </a:xfrm>
        </p:spPr>
        <p:txBody>
          <a:bodyPr/>
          <a:lstStyle/>
          <a:p>
            <a:pPr>
              <a:defRPr/>
            </a:pPr>
            <a:r>
              <a:rPr lang="en-US" altLang="zh-TW" sz="2000" b="1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ICP DAS   </a:t>
            </a:r>
            <a:r>
              <a:rPr lang="en-US" altLang="zh-TW" sz="2000" smtClean="0">
                <a:solidFill>
                  <a:srgbClr val="006699"/>
                </a:solidFill>
              </a:rPr>
              <a:t>www.icpdas.com   service@icpdas.com</a:t>
            </a:r>
            <a:endParaRPr lang="en-US" altLang="zh-TW" sz="2000">
              <a:solidFill>
                <a:srgbClr val="006699"/>
              </a:solidFill>
            </a:endParaRPr>
          </a:p>
        </p:txBody>
      </p:sp>
    </p:spTree>
  </p:cSld>
  <p:clrMapOvr>
    <a:masterClrMapping/>
  </p:clrMapOvr>
  <p:transition advTm="5985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15963" y="2143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Ladder Diagram</a:t>
            </a:r>
            <a:endParaRPr lang="zh-TW" altLang="en-US" sz="400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微軟正黑體" pitchFamily="34" charset="-120"/>
            </a:endParaRPr>
          </a:p>
        </p:txBody>
      </p:sp>
      <p:sp>
        <p:nvSpPr>
          <p:cNvPr id="16387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5014CA-4B4A-409E-93F7-6D2B4C256785}" type="slidenum">
              <a:rPr lang="zh-TW" altLang="en-US" smtClean="0">
                <a:ea typeface="新細明體" charset="-120"/>
              </a:rPr>
              <a:pPr/>
              <a:t>5</a:t>
            </a:fld>
            <a:endParaRPr lang="en-US" altLang="zh-TW" smtClean="0">
              <a:ea typeface="新細明體" charset="-120"/>
            </a:endParaRPr>
          </a:p>
        </p:txBody>
      </p:sp>
      <p:pic>
        <p:nvPicPr>
          <p:cNvPr id="16388" name="Picture 5" descr="C:\Documents and Settings\Janice\桌面\LD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00213" y="1138238"/>
            <a:ext cx="640715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ST</a:t>
            </a:r>
            <a:endParaRPr lang="zh-TW" altLang="en-US" sz="400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微軟正黑體" pitchFamily="34" charset="-120"/>
            </a:endParaRPr>
          </a:p>
        </p:txBody>
      </p:sp>
      <p:sp>
        <p:nvSpPr>
          <p:cNvPr id="1741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87617B-AB33-4F90-B5FE-5ED019E7F002}" type="slidenum">
              <a:rPr lang="zh-TW" altLang="en-US" smtClean="0">
                <a:ea typeface="新細明體" charset="-120"/>
              </a:rPr>
              <a:pPr/>
              <a:t>6</a:t>
            </a:fld>
            <a:endParaRPr lang="en-US" altLang="zh-TW" smtClean="0">
              <a:ea typeface="新細明體" charset="-120"/>
            </a:endParaRPr>
          </a:p>
        </p:txBody>
      </p:sp>
      <p:pic>
        <p:nvPicPr>
          <p:cNvPr id="17412" name="Picture 3" descr="C:\Documents and Settings\Janice\桌面\新資料夾\S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73175" y="1298575"/>
            <a:ext cx="71183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0636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FBD</a:t>
            </a:r>
            <a:endParaRPr lang="zh-TW" altLang="en-US" sz="400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微軟正黑體" pitchFamily="34" charset="-120"/>
            </a:endParaRPr>
          </a:p>
        </p:txBody>
      </p:sp>
      <p:sp>
        <p:nvSpPr>
          <p:cNvPr id="18435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D335BF-E9D6-4DAC-8A79-EA64619DE88B}" type="slidenum">
              <a:rPr lang="zh-TW" altLang="en-US" smtClean="0">
                <a:ea typeface="新細明體" charset="-120"/>
              </a:rPr>
              <a:pPr/>
              <a:t>7</a:t>
            </a:fld>
            <a:endParaRPr lang="en-US" altLang="zh-TW" smtClean="0">
              <a:ea typeface="新細明體" charset="-120"/>
            </a:endParaRPr>
          </a:p>
        </p:txBody>
      </p:sp>
      <p:pic>
        <p:nvPicPr>
          <p:cNvPr id="18436" name="Picture 2" descr="C:\Documents and Settings\Janice\桌面\新資料夾\FB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43013" y="998538"/>
            <a:ext cx="7345362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0636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SFC</a:t>
            </a:r>
            <a:endParaRPr lang="zh-TW" altLang="en-US" sz="400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微軟正黑體" pitchFamily="34" charset="-120"/>
            </a:endParaRPr>
          </a:p>
        </p:txBody>
      </p:sp>
      <p:sp>
        <p:nvSpPr>
          <p:cNvPr id="19459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CA2990-7D95-4550-BB28-EE48203E4C52}" type="slidenum">
              <a:rPr lang="zh-TW" altLang="en-US" smtClean="0">
                <a:ea typeface="新細明體" charset="-120"/>
              </a:rPr>
              <a:pPr/>
              <a:t>8</a:t>
            </a:fld>
            <a:endParaRPr lang="en-US" altLang="zh-TW" smtClean="0">
              <a:ea typeface="新細明體" charset="-120"/>
            </a:endParaRPr>
          </a:p>
        </p:txBody>
      </p:sp>
      <p:pic>
        <p:nvPicPr>
          <p:cNvPr id="19460" name="Picture 2" descr="C:\Documents and Settings\Janice\桌面\新資料夾\SF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90675" y="1050925"/>
            <a:ext cx="65532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8"/>
          <p:cNvSpPr>
            <a:spLocks noGrp="1"/>
          </p:cNvSpPr>
          <p:nvPr>
            <p:ph type="title"/>
          </p:nvPr>
        </p:nvSpPr>
        <p:spPr>
          <a:xfrm>
            <a:off x="746125" y="274638"/>
            <a:ext cx="8229600" cy="1143000"/>
          </a:xfrm>
        </p:spPr>
        <p:txBody>
          <a:bodyPr/>
          <a:lstStyle/>
          <a:p>
            <a:r>
              <a:rPr lang="en-US" altLang="zh-TW" sz="4000" smtClean="0">
                <a:solidFill>
                  <a:schemeClr val="tx1"/>
                </a:solidFill>
                <a:ea typeface="微軟正黑體" pitchFamily="34" charset="-120"/>
              </a:rPr>
              <a:t>Uses ST in Graphical Editor</a:t>
            </a:r>
            <a:endParaRPr lang="zh-TW" altLang="en-US" sz="4000" smtClean="0">
              <a:solidFill>
                <a:schemeClr val="tx1"/>
              </a:solidFill>
              <a:ea typeface="微軟正黑體" pitchFamily="34" charset="-120"/>
            </a:endParaRPr>
          </a:p>
        </p:txBody>
      </p:sp>
      <p:sp>
        <p:nvSpPr>
          <p:cNvPr id="20483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FA4445-333F-457A-B36F-7A4003B1F426}" type="slidenum">
              <a:rPr lang="zh-TW" altLang="en-US" smtClean="0">
                <a:ea typeface="新細明體" charset="-120"/>
              </a:rPr>
              <a:pPr/>
              <a:t>9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20484" name="AutoShape 2" descr="mk:@MSITStore:C:\Win-GRAF\K5Help.chm::/complexfbd.png"/>
          <p:cNvSpPr>
            <a:spLocks noChangeAspect="1" noChangeArrowheads="1"/>
          </p:cNvSpPr>
          <p:nvPr/>
        </p:nvSpPr>
        <p:spPr bwMode="auto">
          <a:xfrm>
            <a:off x="68263" y="-182563"/>
            <a:ext cx="2486025" cy="65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48132" name="Picture 4" descr="C:\Documents and Settings\Janice\桌面\Win-GRAF_to_RD\pic\FBD+ST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5325" y="1531938"/>
            <a:ext cx="6199188" cy="244792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矩形 9"/>
          <p:cNvSpPr/>
          <p:nvPr/>
        </p:nvSpPr>
        <p:spPr>
          <a:xfrm>
            <a:off x="5076825" y="1684338"/>
            <a:ext cx="1366838" cy="503237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FBD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131" name="Picture 3" descr="C:\Documents and Settings\Janice\桌面\Win-GRAF_to_RD\pic\LD+ST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76663" y="3681413"/>
            <a:ext cx="4933950" cy="249713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圓角矩形 11"/>
          <p:cNvSpPr/>
          <p:nvPr/>
        </p:nvSpPr>
        <p:spPr>
          <a:xfrm>
            <a:off x="911225" y="3141663"/>
            <a:ext cx="1800225" cy="35877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7164388" y="3608388"/>
            <a:ext cx="1368425" cy="50482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LD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4140200" y="4365625"/>
            <a:ext cx="1223963" cy="50323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4716463" y="5373688"/>
            <a:ext cx="1511300" cy="50323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PDAS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ro">
      <a:majorFont>
        <a:latin typeface="Calibri"/>
        <a:ea typeface="標楷體"/>
        <a:cs typeface=""/>
      </a:majorFont>
      <a:minorFont>
        <a:latin typeface="Calibri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ICPDAS-1</Template>
  <TotalTime>22753</TotalTime>
  <Words>1040</Words>
  <Application>Microsoft Office PowerPoint</Application>
  <PresentationFormat>如螢幕大小 (4:3)</PresentationFormat>
  <Paragraphs>320</Paragraphs>
  <Slides>45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46" baseType="lpstr">
      <vt:lpstr>ICPDAS-1</vt:lpstr>
      <vt:lpstr>Win-GRAF</vt:lpstr>
      <vt:lpstr>What is Win-GRAF?</vt:lpstr>
      <vt:lpstr>Win-GRAF Workbench</vt:lpstr>
      <vt:lpstr>Protocols embedded in the Win-GRAF PAC</vt:lpstr>
      <vt:lpstr>Ladder Diagram</vt:lpstr>
      <vt:lpstr>ST</vt:lpstr>
      <vt:lpstr>FBD</vt:lpstr>
      <vt:lpstr>SFC</vt:lpstr>
      <vt:lpstr>Uses ST in Graphical Editor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Win-GRAF &amp; eLogger</vt:lpstr>
      <vt:lpstr>Win-GRAF &amp; eLogger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Basic Concepts For Programming</vt:lpstr>
      <vt:lpstr>Variables</vt:lpstr>
      <vt:lpstr>投影片 33</vt:lpstr>
      <vt:lpstr>TIME Variable</vt:lpstr>
      <vt:lpstr>Type Conversion</vt:lpstr>
      <vt:lpstr>Type Conversion Functions</vt:lpstr>
      <vt:lpstr>Function Block Instance</vt:lpstr>
      <vt:lpstr>ST Basics 1</vt:lpstr>
      <vt:lpstr>ST Basics 2</vt:lpstr>
      <vt:lpstr>Call a Function in ST</vt:lpstr>
      <vt:lpstr>   Call a Function Block in ST</vt:lpstr>
      <vt:lpstr>投影片 42</vt:lpstr>
      <vt:lpstr>投影片 43</vt:lpstr>
      <vt:lpstr>Further Information</vt:lpstr>
      <vt:lpstr>Thank you!</vt:lpstr>
    </vt:vector>
  </TitlesOfParts>
  <Company>ICP DAS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Win-GRAF</dc:title>
  <dc:creator>Kevin Ho</dc:creator>
  <cp:lastModifiedBy>user</cp:lastModifiedBy>
  <cp:revision>2180</cp:revision>
  <cp:lastPrinted>2001-08-03T08:43:32Z</cp:lastPrinted>
  <dcterms:created xsi:type="dcterms:W3CDTF">1998-03-27T02:47:45Z</dcterms:created>
  <dcterms:modified xsi:type="dcterms:W3CDTF">2018-07-03T02:21:51Z</dcterms:modified>
</cp:coreProperties>
</file>